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70" r:id="rId7"/>
    <p:sldId id="272" r:id="rId8"/>
    <p:sldId id="274" r:id="rId9"/>
    <p:sldId id="275" r:id="rId10"/>
    <p:sldId id="276" r:id="rId11"/>
    <p:sldId id="262" r:id="rId12"/>
    <p:sldId id="266" r:id="rId13"/>
    <p:sldId id="267" r:id="rId14"/>
    <p:sldId id="269" r:id="rId15"/>
    <p:sldId id="26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63" d="100"/>
          <a:sy n="63" d="100"/>
        </p:scale>
        <p:origin x="86" y="1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FDBEB-9E16-4EF2-90F2-04323A87BE6D}"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EBE08-422D-43C8-8C2C-A92BE9DEE2E2}" type="slidenum">
              <a:rPr lang="zh-CN" altLang="en-US" smtClean="0"/>
              <a:t>‹#›</a:t>
            </a:fld>
            <a:endParaRPr lang="zh-CN" altLang="en-US"/>
          </a:p>
        </p:txBody>
      </p:sp>
    </p:spTree>
    <p:extLst>
      <p:ext uri="{BB962C8B-B14F-4D97-AF65-F5344CB8AC3E}">
        <p14:creationId xmlns:p14="http://schemas.microsoft.com/office/powerpoint/2010/main" val="352904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2" name="六边形 11"/>
          <p:cNvSpPr/>
          <p:nvPr/>
        </p:nvSpPr>
        <p:spPr>
          <a:xfrm>
            <a:off x="-8621" y="0"/>
            <a:ext cx="9859618" cy="6864627"/>
          </a:xfrm>
          <a:custGeom>
            <a:avLst/>
            <a:gdLst>
              <a:gd name="connsiteX0" fmla="*/ 0 w 9422296"/>
              <a:gd name="connsiteY0" fmla="*/ 2729948 h 5459896"/>
              <a:gd name="connsiteX1" fmla="*/ 1364974 w 9422296"/>
              <a:gd name="connsiteY1" fmla="*/ 1 h 5459896"/>
              <a:gd name="connsiteX2" fmla="*/ 8057322 w 9422296"/>
              <a:gd name="connsiteY2" fmla="*/ 1 h 5459896"/>
              <a:gd name="connsiteX3" fmla="*/ 9422296 w 9422296"/>
              <a:gd name="connsiteY3" fmla="*/ 2729948 h 5459896"/>
              <a:gd name="connsiteX4" fmla="*/ 8057322 w 9422296"/>
              <a:gd name="connsiteY4" fmla="*/ 5459895 h 5459896"/>
              <a:gd name="connsiteX5" fmla="*/ 1364974 w 9422296"/>
              <a:gd name="connsiteY5" fmla="*/ 5459895 h 5459896"/>
              <a:gd name="connsiteX6" fmla="*/ 0 w 9422296"/>
              <a:gd name="connsiteY6" fmla="*/ 2729948 h 5459896"/>
              <a:gd name="connsiteX0" fmla="*/ 79513 w 8057322"/>
              <a:gd name="connsiteY0" fmla="*/ 2716695 h 5459894"/>
              <a:gd name="connsiteX1" fmla="*/ 0 w 8057322"/>
              <a:gd name="connsiteY1" fmla="*/ 0 h 5459894"/>
              <a:gd name="connsiteX2" fmla="*/ 6692348 w 8057322"/>
              <a:gd name="connsiteY2" fmla="*/ 0 h 5459894"/>
              <a:gd name="connsiteX3" fmla="*/ 8057322 w 8057322"/>
              <a:gd name="connsiteY3" fmla="*/ 2729947 h 5459894"/>
              <a:gd name="connsiteX4" fmla="*/ 6692348 w 8057322"/>
              <a:gd name="connsiteY4" fmla="*/ 5459894 h 5459894"/>
              <a:gd name="connsiteX5" fmla="*/ 0 w 8057322"/>
              <a:gd name="connsiteY5" fmla="*/ 5459894 h 5459894"/>
              <a:gd name="connsiteX6" fmla="*/ 79513 w 8057322"/>
              <a:gd name="connsiteY6" fmla="*/ 2716695 h 5459894"/>
              <a:gd name="connsiteX0" fmla="*/ 0 w 8070575"/>
              <a:gd name="connsiteY0" fmla="*/ 2716695 h 5459894"/>
              <a:gd name="connsiteX1" fmla="*/ 13253 w 8070575"/>
              <a:gd name="connsiteY1" fmla="*/ 0 h 5459894"/>
              <a:gd name="connsiteX2" fmla="*/ 6705601 w 8070575"/>
              <a:gd name="connsiteY2" fmla="*/ 0 h 5459894"/>
              <a:gd name="connsiteX3" fmla="*/ 8070575 w 8070575"/>
              <a:gd name="connsiteY3" fmla="*/ 2729947 h 5459894"/>
              <a:gd name="connsiteX4" fmla="*/ 6705601 w 8070575"/>
              <a:gd name="connsiteY4" fmla="*/ 5459894 h 5459894"/>
              <a:gd name="connsiteX5" fmla="*/ 13253 w 8070575"/>
              <a:gd name="connsiteY5" fmla="*/ 5459894 h 5459894"/>
              <a:gd name="connsiteX6" fmla="*/ 0 w 8070575"/>
              <a:gd name="connsiteY6" fmla="*/ 2716695 h 5459894"/>
              <a:gd name="connsiteX0" fmla="*/ 0 w 8070575"/>
              <a:gd name="connsiteY0" fmla="*/ 2716695 h 6680341"/>
              <a:gd name="connsiteX1" fmla="*/ 13253 w 8070575"/>
              <a:gd name="connsiteY1" fmla="*/ 0 h 6680341"/>
              <a:gd name="connsiteX2" fmla="*/ 6705601 w 8070575"/>
              <a:gd name="connsiteY2" fmla="*/ 0 h 6680341"/>
              <a:gd name="connsiteX3" fmla="*/ 8070575 w 8070575"/>
              <a:gd name="connsiteY3" fmla="*/ 2729947 h 6680341"/>
              <a:gd name="connsiteX4" fmla="*/ 5143555 w 8070575"/>
              <a:gd name="connsiteY4" fmla="*/ 6680341 h 6680341"/>
              <a:gd name="connsiteX5" fmla="*/ 13253 w 8070575"/>
              <a:gd name="connsiteY5" fmla="*/ 5459894 h 6680341"/>
              <a:gd name="connsiteX6" fmla="*/ 0 w 8070575"/>
              <a:gd name="connsiteY6" fmla="*/ 2716695 h 6680341"/>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5459894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175212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779012 h 6654648"/>
              <a:gd name="connsiteX6" fmla="*/ 0 w 8070575"/>
              <a:gd name="connsiteY6" fmla="*/ 2716695 h 66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0575" h="6654648">
                <a:moveTo>
                  <a:pt x="0" y="2716695"/>
                </a:moveTo>
                <a:cubicBezTo>
                  <a:pt x="4418" y="1811130"/>
                  <a:pt x="8835" y="905565"/>
                  <a:pt x="13253" y="0"/>
                </a:cubicBezTo>
                <a:lnTo>
                  <a:pt x="6705601" y="0"/>
                </a:lnTo>
                <a:lnTo>
                  <a:pt x="8070575" y="2729947"/>
                </a:lnTo>
                <a:lnTo>
                  <a:pt x="4959147" y="6654648"/>
                </a:lnTo>
                <a:lnTo>
                  <a:pt x="13253" y="4779012"/>
                </a:lnTo>
                <a:cubicBezTo>
                  <a:pt x="8835" y="3864612"/>
                  <a:pt x="4418" y="3631095"/>
                  <a:pt x="0" y="2716695"/>
                </a:cubicBezTo>
                <a:close/>
              </a:path>
            </a:pathLst>
          </a:custGeom>
          <a:solidFill>
            <a:srgbClr val="0890D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
        <p:nvSpPr>
          <p:cNvPr id="3" name="KSO_CT2"/>
          <p:cNvSpPr>
            <a:spLocks noGrp="1"/>
          </p:cNvSpPr>
          <p:nvPr>
            <p:ph type="subTitle" idx="1" hasCustomPrompt="1"/>
          </p:nvPr>
        </p:nvSpPr>
        <p:spPr>
          <a:xfrm>
            <a:off x="311035" y="3756972"/>
            <a:ext cx="8299565" cy="403219"/>
          </a:xfrm>
          <a:noFill/>
        </p:spPr>
        <p:txBody>
          <a:bodyPr>
            <a:noAutofit/>
          </a:bodyPr>
          <a:lstStyle>
            <a:lvl1pPr marL="0" indent="0" algn="ctr">
              <a:buNone/>
              <a:defRPr sz="1800">
                <a:solidFill>
                  <a:schemeClr val="bg1"/>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311035" y="1828800"/>
            <a:ext cx="8299565" cy="1484486"/>
          </a:xfrm>
        </p:spPr>
        <p:txBody>
          <a:bodyPr>
            <a:noAutofit/>
          </a:bodyPr>
          <a:lstStyle>
            <a:lvl1pPr algn="ctr">
              <a:defRPr sz="4000" baseline="0">
                <a:solidFill>
                  <a:schemeClr val="bg1"/>
                </a:solidFill>
                <a:effectLst/>
                <a:latin typeface="+mj-lt"/>
              </a:defRPr>
            </a:lvl1pPr>
          </a:lstStyle>
          <a:p>
            <a:r>
              <a:rPr lang="zh-CN" altLang="en-US" smtClean="0"/>
              <a:t>单击此处添加</a:t>
            </a:r>
            <a:r>
              <a:rPr lang="zh-CN" altLang="en-US" dirty="0" smtClean="0"/>
              <a:t>您的标题文字</a:t>
            </a:r>
            <a:endParaRPr lang="zh-CN" altLang="en-US" dirty="0"/>
          </a:p>
        </p:txBody>
      </p:sp>
    </p:spTree>
    <p:extLst>
      <p:ext uri="{BB962C8B-B14F-4D97-AF65-F5344CB8AC3E}">
        <p14:creationId xmlns:p14="http://schemas.microsoft.com/office/powerpoint/2010/main" val="241341941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91100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18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orient="vert"/>
          </p:nvPr>
        </p:nvSpPr>
        <p:spPr>
          <a:xfrm>
            <a:off x="10171290" y="365127"/>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43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664234" y="210150"/>
            <a:ext cx="10834777" cy="699595"/>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664234" y="1066303"/>
            <a:ext cx="10834777" cy="5193212"/>
          </a:xfrm>
        </p:spPr>
        <p:txBody>
          <a:bodyPr>
            <a:normAutofit/>
          </a:bodyPr>
          <a:lstStyle>
            <a:lvl1pPr>
              <a:buSzPct val="50000"/>
              <a:defRPr sz="2400"/>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291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130149" y="2298065"/>
            <a:ext cx="7994651" cy="1235075"/>
          </a:xfrm>
        </p:spPr>
        <p:txBody>
          <a:bodyPr anchor="b">
            <a:normAutofit/>
          </a:bodyPr>
          <a:lstStyle>
            <a:lvl1pPr algn="ctr">
              <a:defRPr sz="4000">
                <a:solidFill>
                  <a:schemeClr val="accent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130149" y="3567098"/>
            <a:ext cx="7994649" cy="468000"/>
          </a:xfrm>
          <a:prstGeom prst="rect">
            <a:avLst/>
          </a:prstGeom>
          <a:noFill/>
        </p:spPr>
        <p:txBody>
          <a:bodyPr anchor="ctr">
            <a:norm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852561955"/>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000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5417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24348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419109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88690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2019/5/8</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75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矩形 6"/>
          <p:cNvSpPr/>
          <p:nvPr/>
        </p:nvSpPr>
        <p:spPr>
          <a:xfrm>
            <a:off x="0" y="0"/>
            <a:ext cx="12192000"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690113" y="190494"/>
            <a:ext cx="10791645"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F978DD-03B7-42BE-ACF7-BAB870A33E0E}" type="datetimeFigureOut">
              <a:rPr lang="zh-CN" altLang="en-US" smtClean="0"/>
              <a:t>2019/5/8</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988E85-C28B-47BD-ACD4-4CAA15AAD99B}" type="slidenum">
              <a:rPr lang="zh-CN" altLang="en-US" smtClean="0"/>
              <a:t>‹#›</a:t>
            </a:fld>
            <a:endParaRPr lang="zh-CN" altLang="en-US"/>
          </a:p>
        </p:txBody>
      </p:sp>
      <p:sp>
        <p:nvSpPr>
          <p:cNvPr id="3" name="KSO_BC1"/>
          <p:cNvSpPr>
            <a:spLocks noGrp="1"/>
          </p:cNvSpPr>
          <p:nvPr>
            <p:ph type="body" idx="1"/>
          </p:nvPr>
        </p:nvSpPr>
        <p:spPr>
          <a:xfrm>
            <a:off x="690113" y="1026615"/>
            <a:ext cx="10791645"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val="1359296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891" indent="-267891" algn="just" defTabSz="685800" rtl="0" eaLnBrk="1" latinLnBrk="0" hangingPunct="1">
        <a:lnSpc>
          <a:spcPct val="110000"/>
        </a:lnSpc>
        <a:spcBef>
          <a:spcPts val="1350"/>
        </a:spcBef>
        <a:spcAft>
          <a:spcPts val="0"/>
        </a:spcAft>
        <a:buClr>
          <a:schemeClr val="accent1"/>
        </a:buClr>
        <a:buSzPct val="70000"/>
        <a:buFont typeface="Wingdings" panose="05000000000000000000" pitchFamily="2" charset="2"/>
        <a:buChar char="u"/>
        <a:defRPr sz="2000" kern="1200" baseline="0">
          <a:solidFill>
            <a:schemeClr val="accent1"/>
          </a:solidFill>
          <a:latin typeface="+mj-ea"/>
          <a:ea typeface="+mj-ea"/>
          <a:cs typeface="+mn-cs"/>
        </a:defRPr>
      </a:lvl1pPr>
      <a:lvl2pPr marL="267891" indent="-267891"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70117" y="2520804"/>
            <a:ext cx="4732152" cy="3965170"/>
          </a:xfrm>
        </p:spPr>
        <p:txBody>
          <a:bodyPr/>
          <a:lstStyle/>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組別：</a:t>
            </a:r>
            <a:r>
              <a:rPr lang="en-US" altLang="zh-TW" sz="2000" b="1" dirty="0" smtClean="0">
                <a:solidFill>
                  <a:schemeClr val="tx1">
                    <a:lumMod val="50000"/>
                  </a:schemeClr>
                </a:solidFill>
                <a:latin typeface="標楷體" panose="03000509000000000000" pitchFamily="65" charset="-120"/>
                <a:ea typeface="標楷體" panose="03000509000000000000" pitchFamily="65" charset="-120"/>
              </a:rPr>
              <a:t>A-15</a:t>
            </a: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指導</a:t>
            </a:r>
            <a:r>
              <a:rPr lang="zh-TW" altLang="en-US" sz="2000" b="1" dirty="0">
                <a:solidFill>
                  <a:schemeClr val="tx1">
                    <a:lumMod val="50000"/>
                  </a:schemeClr>
                </a:solidFill>
                <a:latin typeface="標楷體" panose="03000509000000000000" pitchFamily="65" charset="-120"/>
                <a:ea typeface="標楷體" panose="03000509000000000000" pitchFamily="65" charset="-120"/>
              </a:rPr>
              <a:t>老師：楊雯惠老師</a:t>
            </a:r>
            <a:endParaRPr lang="en-US" altLang="zh-TW" sz="2000" b="1" dirty="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50000"/>
                  </a:schemeClr>
                </a:solidFill>
                <a:latin typeface="標楷體" panose="03000509000000000000" pitchFamily="65" charset="-120"/>
                <a:ea typeface="標楷體" panose="03000509000000000000" pitchFamily="65" charset="-120"/>
              </a:rPr>
              <a:t>組員</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吳俊毅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人資系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王芷茜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楊品淳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紀哲翔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洪瑋駿</a:t>
            </a:r>
            <a:endParaRPr lang="zh-CN" altLang="en-US" sz="2000" b="1" dirty="0">
              <a:solidFill>
                <a:schemeClr val="tx1">
                  <a:lumMod val="50000"/>
                </a:schemeClr>
              </a:solidFill>
              <a:latin typeface="標楷體" panose="03000509000000000000" pitchFamily="65" charset="-120"/>
              <a:ea typeface="標楷體" panose="03000509000000000000" pitchFamily="65" charset="-120"/>
            </a:endParaRPr>
          </a:p>
        </p:txBody>
      </p:sp>
      <p:sp>
        <p:nvSpPr>
          <p:cNvPr id="2" name="标题 1"/>
          <p:cNvSpPr>
            <a:spLocks noGrp="1"/>
          </p:cNvSpPr>
          <p:nvPr>
            <p:ph type="title"/>
          </p:nvPr>
        </p:nvSpPr>
        <p:spPr>
          <a:xfrm>
            <a:off x="65249" y="641103"/>
            <a:ext cx="8299565" cy="1484486"/>
          </a:xfrm>
        </p:spPr>
        <p:txBody>
          <a:bodyPr/>
          <a:lstStyle/>
          <a:p>
            <a:r>
              <a:rPr lang="zh-TW" altLang="en-US" dirty="0">
                <a:ln w="6600">
                  <a:solidFill>
                    <a:schemeClr val="accent2"/>
                  </a:solidFill>
                  <a:prstDash val="solid"/>
                </a:ln>
                <a:solidFill>
                  <a:srgbClr val="FFFFFF"/>
                </a:solidFill>
                <a:effectLst>
                  <a:outerShdw dist="38100" dir="2700000" algn="tl" rotWithShape="0">
                    <a:schemeClr val="accent2"/>
                  </a:outerShdw>
                </a:effectLst>
              </a:rPr>
              <a:t>智慧科技跨領域應用創意競賽</a:t>
            </a:r>
            <a: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t/>
            </a:r>
            <a:b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br>
            <a:r>
              <a:rPr lang="zh-TW" altLang="en-US" dirty="0" smtClean="0">
                <a:ln w="6600">
                  <a:solidFill>
                    <a:schemeClr val="accent2"/>
                  </a:solidFill>
                  <a:prstDash val="solid"/>
                </a:ln>
                <a:solidFill>
                  <a:srgbClr val="FFFFFF"/>
                </a:solidFill>
                <a:effectLst>
                  <a:outerShdw dist="38100" dir="2700000" algn="tl" rotWithShape="0">
                    <a:schemeClr val="accent2"/>
                  </a:outerShdw>
                </a:effectLst>
              </a:rPr>
              <a:t>智慧工廠機台監控</a:t>
            </a:r>
            <a:endParaRPr lang="zh-CN" altLang="en-US"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576" y="116681"/>
            <a:ext cx="2359426" cy="524422"/>
          </a:xfrm>
          <a:prstGeom prst="rect">
            <a:avLst/>
          </a:prstGeom>
        </p:spPr>
      </p:pic>
    </p:spTree>
    <p:extLst>
      <p:ext uri="{BB962C8B-B14F-4D97-AF65-F5344CB8AC3E}">
        <p14:creationId xmlns:p14="http://schemas.microsoft.com/office/powerpoint/2010/main" val="131180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30048" y="-78377"/>
            <a:ext cx="10543953" cy="1197226"/>
          </a:xfrm>
        </p:spPr>
        <p:txBody>
          <a:bodyPr>
            <a:normAutofit/>
          </a:bodyPr>
          <a:lstStyle/>
          <a:p>
            <a:pPr algn="ctr"/>
            <a:r>
              <a:rPr lang="zh-TW" altLang="en-US" sz="4800" dirty="0" smtClean="0">
                <a:latin typeface="標楷體" pitchFamily="65" charset="-120"/>
                <a:ea typeface="標楷體" pitchFamily="65" charset="-120"/>
              </a:rPr>
              <a:t>智慧機上盒模擬展示</a:t>
            </a:r>
            <a:r>
              <a:rPr lang="zh-TW" altLang="en-US" sz="4800" dirty="0">
                <a:latin typeface="標楷體" pitchFamily="65" charset="-120"/>
                <a:ea typeface="標楷體" pitchFamily="65" charset="-120"/>
              </a:rPr>
              <a:t>圖</a:t>
            </a:r>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3198" y="74094"/>
            <a:ext cx="2359426" cy="524422"/>
          </a:xfrm>
          <a:prstGeom prst="rect">
            <a:avLst/>
          </a:prstGeom>
        </p:spPr>
      </p:pic>
      <p:pic>
        <p:nvPicPr>
          <p:cNvPr id="1026" name="Picture 2" descr="C:\Users\boyo\Desktop\S__7315464.jpg"/>
          <p:cNvPicPr>
            <a:picLocks noChangeAspect="1" noChangeArrowheads="1"/>
          </p:cNvPicPr>
          <p:nvPr/>
        </p:nvPicPr>
        <p:blipFill>
          <a:blip r:embed="rId3" cstate="print"/>
          <a:srcRect/>
          <a:stretch>
            <a:fillRect/>
          </a:stretch>
        </p:blipFill>
        <p:spPr bwMode="auto">
          <a:xfrm>
            <a:off x="574766" y="1665130"/>
            <a:ext cx="5649655" cy="4235330"/>
          </a:xfrm>
          <a:prstGeom prst="rect">
            <a:avLst/>
          </a:prstGeom>
          <a:noFill/>
        </p:spPr>
      </p:pic>
      <p:pic>
        <p:nvPicPr>
          <p:cNvPr id="1027" name="Picture 3" descr="C:\Users\boyo\Desktop\S__7315469.jpg"/>
          <p:cNvPicPr>
            <a:picLocks noChangeAspect="1" noChangeArrowheads="1"/>
          </p:cNvPicPr>
          <p:nvPr/>
        </p:nvPicPr>
        <p:blipFill>
          <a:blip r:embed="rId4" cstate="print"/>
          <a:srcRect/>
          <a:stretch>
            <a:fillRect/>
          </a:stretch>
        </p:blipFill>
        <p:spPr bwMode="auto">
          <a:xfrm>
            <a:off x="6708032" y="1169987"/>
            <a:ext cx="4003511" cy="5340423"/>
          </a:xfrm>
          <a:prstGeom prst="rect">
            <a:avLst/>
          </a:prstGeom>
          <a:noFill/>
        </p:spPr>
      </p:pic>
    </p:spTree>
    <p:extLst>
      <p:ext uri="{BB962C8B-B14F-4D97-AF65-F5344CB8AC3E}">
        <p14:creationId xmlns:p14="http://schemas.microsoft.com/office/powerpoint/2010/main" val="818589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4815" y="108292"/>
            <a:ext cx="12192000" cy="812018"/>
          </a:xfrm>
        </p:spPr>
        <p:txBody>
          <a:bodyPr>
            <a:normAutofit/>
          </a:bodyPr>
          <a:lstStyle/>
          <a:p>
            <a:pPr algn="ctr"/>
            <a:r>
              <a:rPr lang="zh-TW" altLang="en-US" sz="4400" dirty="0" smtClean="0">
                <a:latin typeface="標楷體" pitchFamily="65" charset="-120"/>
                <a:ea typeface="標楷體" pitchFamily="65" charset="-120"/>
              </a:rPr>
              <a:t>主控台畫面</a:t>
            </a:r>
            <a:endParaRPr lang="zh-TW" altLang="en-US" sz="4400" dirty="0">
              <a:latin typeface="標楷體" pitchFamily="65" charset="-120"/>
              <a:ea typeface="標楷體" pitchFamily="65" charset="-120"/>
            </a:endParaRPr>
          </a:p>
        </p:txBody>
      </p:sp>
      <p:pic>
        <p:nvPicPr>
          <p:cNvPr id="5" name="Picture 2" descr="C:\Users\boyo\Desktop\未命名.png"/>
          <p:cNvPicPr>
            <a:picLocks noChangeAspect="1" noChangeArrowheads="1"/>
          </p:cNvPicPr>
          <p:nvPr/>
        </p:nvPicPr>
        <p:blipFill>
          <a:blip r:embed="rId2" cstate="print"/>
          <a:srcRect/>
          <a:stretch>
            <a:fillRect/>
          </a:stretch>
        </p:blipFill>
        <p:spPr bwMode="auto">
          <a:xfrm>
            <a:off x="-1" y="963075"/>
            <a:ext cx="12192001" cy="5280971"/>
          </a:xfrm>
          <a:prstGeom prst="rect">
            <a:avLst/>
          </a:prstGeom>
          <a:noFill/>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1512" y="108292"/>
            <a:ext cx="2359426" cy="524422"/>
          </a:xfrm>
          <a:prstGeom prst="rect">
            <a:avLst/>
          </a:prstGeom>
        </p:spPr>
      </p:pic>
    </p:spTree>
    <p:extLst>
      <p:ext uri="{BB962C8B-B14F-4D97-AF65-F5344CB8AC3E}">
        <p14:creationId xmlns:p14="http://schemas.microsoft.com/office/powerpoint/2010/main" val="201497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449" y="1796201"/>
            <a:ext cx="5991333" cy="414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046" y="1854053"/>
            <a:ext cx="5562437" cy="390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132" y="173847"/>
            <a:ext cx="2359426" cy="524422"/>
          </a:xfrm>
          <a:prstGeom prst="rect">
            <a:avLst/>
          </a:prstGeom>
        </p:spPr>
      </p:pic>
      <p:sp>
        <p:nvSpPr>
          <p:cNvPr id="6" name="標題 1"/>
          <p:cNvSpPr>
            <a:spLocks noGrp="1"/>
          </p:cNvSpPr>
          <p:nvPr>
            <p:ph type="title"/>
          </p:nvPr>
        </p:nvSpPr>
        <p:spPr>
          <a:xfrm>
            <a:off x="-74815" y="108292"/>
            <a:ext cx="12192000" cy="812018"/>
          </a:xfrm>
        </p:spPr>
        <p:txBody>
          <a:bodyPr>
            <a:normAutofit/>
          </a:bodyPr>
          <a:lstStyle/>
          <a:p>
            <a:pPr algn="ctr"/>
            <a:r>
              <a:rPr lang="zh-TW" altLang="en-US" sz="4400" dirty="0" smtClean="0">
                <a:latin typeface="標楷體" pitchFamily="65" charset="-120"/>
                <a:ea typeface="標楷體" pitchFamily="65" charset="-120"/>
              </a:rPr>
              <a:t>主控台畫面</a:t>
            </a:r>
            <a:endParaRPr lang="zh-TW" altLang="en-US" sz="4400" dirty="0">
              <a:latin typeface="標楷體" pitchFamily="65" charset="-120"/>
              <a:ea typeface="標楷體" pitchFamily="65" charset="-120"/>
            </a:endParaRPr>
          </a:p>
        </p:txBody>
      </p:sp>
    </p:spTree>
    <p:extLst>
      <p:ext uri="{BB962C8B-B14F-4D97-AF65-F5344CB8AC3E}">
        <p14:creationId xmlns:p14="http://schemas.microsoft.com/office/powerpoint/2010/main" val="81382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321" y="1302340"/>
            <a:ext cx="3262312"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814" y="2092841"/>
            <a:ext cx="2981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119" y="1303817"/>
            <a:ext cx="36147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017" y="2168120"/>
            <a:ext cx="5602288" cy="39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8383" y="170120"/>
            <a:ext cx="2359426" cy="524422"/>
          </a:xfrm>
          <a:prstGeom prst="rect">
            <a:avLst/>
          </a:prstGeom>
        </p:spPr>
      </p:pic>
      <p:sp>
        <p:nvSpPr>
          <p:cNvPr id="8" name="標題 1"/>
          <p:cNvSpPr>
            <a:spLocks noGrp="1"/>
          </p:cNvSpPr>
          <p:nvPr>
            <p:ph type="title"/>
          </p:nvPr>
        </p:nvSpPr>
        <p:spPr>
          <a:xfrm>
            <a:off x="-74815" y="108292"/>
            <a:ext cx="12192000" cy="812018"/>
          </a:xfrm>
        </p:spPr>
        <p:txBody>
          <a:bodyPr>
            <a:normAutofit/>
          </a:bodyPr>
          <a:lstStyle/>
          <a:p>
            <a:pPr algn="ctr"/>
            <a:r>
              <a:rPr lang="zh-TW" altLang="en-US" sz="4400" dirty="0" smtClean="0">
                <a:latin typeface="標楷體" pitchFamily="65" charset="-120"/>
                <a:ea typeface="標楷體" pitchFamily="65" charset="-120"/>
              </a:rPr>
              <a:t>手機畫面</a:t>
            </a:r>
            <a:endParaRPr lang="zh-TW" altLang="en-US" sz="4400" dirty="0">
              <a:latin typeface="標楷體" pitchFamily="65" charset="-120"/>
              <a:ea typeface="標楷體" pitchFamily="65" charset="-120"/>
            </a:endParaRPr>
          </a:p>
        </p:txBody>
      </p:sp>
    </p:spTree>
    <p:extLst>
      <p:ext uri="{BB962C8B-B14F-4D97-AF65-F5344CB8AC3E}">
        <p14:creationId xmlns:p14="http://schemas.microsoft.com/office/powerpoint/2010/main" val="46355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29" y="1397361"/>
            <a:ext cx="8980731" cy="4241439"/>
          </a:xfrm>
          <a:prstGeom prst="rect">
            <a:avLst/>
          </a:prstGeom>
        </p:spPr>
      </p:pic>
      <p:sp>
        <p:nvSpPr>
          <p:cNvPr id="2" name="文字方塊 1"/>
          <p:cNvSpPr txBox="1"/>
          <p:nvPr/>
        </p:nvSpPr>
        <p:spPr>
          <a:xfrm>
            <a:off x="3941845" y="5791200"/>
            <a:ext cx="3972795" cy="732508"/>
          </a:xfrm>
          <a:prstGeom prst="rect">
            <a:avLst/>
          </a:prstGeom>
          <a:noFill/>
        </p:spPr>
        <p:txBody>
          <a:bodyPr wrap="square" rtlCol="0">
            <a:spAutoFit/>
          </a:bodyPr>
          <a:lstStyle/>
          <a:p>
            <a:pPr>
              <a:lnSpc>
                <a:spcPct val="130000"/>
              </a:lnSpc>
            </a:pPr>
            <a:r>
              <a:rPr lang="zh-TW" altLang="en-US" sz="3200" b="1" dirty="0">
                <a:latin typeface="標楷體" panose="03000509000000000000" pitchFamily="65" charset="-120"/>
                <a:ea typeface="標楷體" panose="03000509000000000000" pitchFamily="65" charset="-120"/>
              </a:rPr>
              <a:t>機台數據模擬紀錄表</a:t>
            </a:r>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8383" y="170120"/>
            <a:ext cx="2359426" cy="524422"/>
          </a:xfrm>
          <a:prstGeom prst="rect">
            <a:avLst/>
          </a:prstGeom>
        </p:spPr>
      </p:pic>
      <p:sp>
        <p:nvSpPr>
          <p:cNvPr id="6" name="標題 1"/>
          <p:cNvSpPr>
            <a:spLocks noGrp="1"/>
          </p:cNvSpPr>
          <p:nvPr>
            <p:ph type="title"/>
          </p:nvPr>
        </p:nvSpPr>
        <p:spPr>
          <a:xfrm>
            <a:off x="-387049" y="150591"/>
            <a:ext cx="12192000" cy="812018"/>
          </a:xfrm>
        </p:spPr>
        <p:txBody>
          <a:bodyPr>
            <a:normAutofit/>
          </a:bodyPr>
          <a:lstStyle/>
          <a:p>
            <a:pPr algn="ctr"/>
            <a:r>
              <a:rPr lang="zh-TW" altLang="en-US" sz="4400" dirty="0" smtClean="0">
                <a:latin typeface="標楷體" pitchFamily="65" charset="-120"/>
                <a:ea typeface="標楷體" pitchFamily="65" charset="-120"/>
              </a:rPr>
              <a:t>樞紐分析圖</a:t>
            </a:r>
            <a:endParaRPr lang="zh-TW" altLang="en-US" sz="4400" dirty="0">
              <a:latin typeface="標楷體" pitchFamily="65" charset="-120"/>
              <a:ea typeface="標楷體" pitchFamily="65" charset="-120"/>
            </a:endParaRPr>
          </a:p>
        </p:txBody>
      </p:sp>
    </p:spTree>
    <p:extLst>
      <p:ext uri="{BB962C8B-B14F-4D97-AF65-F5344CB8AC3E}">
        <p14:creationId xmlns:p14="http://schemas.microsoft.com/office/powerpoint/2010/main" val="154420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331857"/>
            <a:ext cx="10834777" cy="699595"/>
          </a:xfrm>
        </p:spPr>
        <p:txBody>
          <a:bodyPr/>
          <a:lstStyle/>
          <a:p>
            <a:pPr algn="ctr"/>
            <a:r>
              <a:rPr lang="zh-TW" altLang="en-US" dirty="0" smtClean="0">
                <a:latin typeface="標楷體" panose="03000509000000000000" pitchFamily="65" charset="-120"/>
                <a:ea typeface="標楷體" panose="03000509000000000000" pitchFamily="65" charset="-120"/>
              </a:rPr>
              <a:t>模擬數據各項分析圖</a:t>
            </a:r>
            <a:endParaRPr lang="zh-TW" altLang="en-US" dirty="0">
              <a:latin typeface="標楷體" panose="03000509000000000000" pitchFamily="65" charset="-120"/>
              <a:ea typeface="標楷體" panose="03000509000000000000" pitchFamily="65" charset="-12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828" y="1749494"/>
            <a:ext cx="5858063" cy="483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39" y="1901020"/>
            <a:ext cx="5274356" cy="404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095153" y="1031452"/>
            <a:ext cx="4221126" cy="67056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工廠機台狀態數據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
        <p:nvSpPr>
          <p:cNvPr id="5" name="文字方塊 4"/>
          <p:cNvSpPr txBox="1"/>
          <p:nvPr/>
        </p:nvSpPr>
        <p:spPr>
          <a:xfrm>
            <a:off x="6943059" y="1049899"/>
            <a:ext cx="4316819" cy="73250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工廠員工產能數據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8383" y="170120"/>
            <a:ext cx="2359426" cy="524422"/>
          </a:xfrm>
          <a:prstGeom prst="rect">
            <a:avLst/>
          </a:prstGeom>
        </p:spPr>
      </p:pic>
    </p:spTree>
    <p:extLst>
      <p:ext uri="{BB962C8B-B14F-4D97-AF65-F5344CB8AC3E}">
        <p14:creationId xmlns:p14="http://schemas.microsoft.com/office/powerpoint/2010/main" val="28767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913" y="238222"/>
            <a:ext cx="1043266" cy="699595"/>
          </a:xfrm>
        </p:spPr>
        <p:txBody>
          <a:bodyPr>
            <a:normAutofit/>
          </a:bodyPr>
          <a:lstStyle/>
          <a:p>
            <a:r>
              <a:rPr lang="zh-TW" altLang="en-US" u="sng" dirty="0" smtClean="0">
                <a:solidFill>
                  <a:schemeClr val="accent2"/>
                </a:solidFill>
                <a:latin typeface="標楷體" panose="03000509000000000000" pitchFamily="65" charset="-120"/>
                <a:ea typeface="標楷體" panose="03000509000000000000" pitchFamily="65" charset="-120"/>
                <a:cs typeface="Arial Unicode MS" panose="020B0604020202020204" pitchFamily="34" charset="-120"/>
              </a:rPr>
              <a:t>前言</a:t>
            </a:r>
            <a:endParaRPr lang="zh-CN" altLang="en-US" dirty="0">
              <a:latin typeface="標楷體" panose="03000509000000000000" pitchFamily="65" charset="-120"/>
              <a:ea typeface="標楷體" panose="03000509000000000000" pitchFamily="65" charset="-120"/>
            </a:endParaRPr>
          </a:p>
        </p:txBody>
      </p:sp>
      <p:grpSp>
        <p:nvGrpSpPr>
          <p:cNvPr id="27" name="群組 26"/>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群組 35"/>
          <p:cNvGrpSpPr/>
          <p:nvPr/>
        </p:nvGrpSpPr>
        <p:grpSpPr>
          <a:xfrm>
            <a:off x="4715934" y="3264168"/>
            <a:ext cx="6720335" cy="3419612"/>
            <a:chOff x="5961343" y="3767325"/>
            <a:chExt cx="6179128" cy="3090675"/>
          </a:xfrm>
        </p:grpSpPr>
        <p:pic>
          <p:nvPicPr>
            <p:cNvPr id="29" name="圖片 2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92" t="40087" r="73655" b="24774"/>
            <a:stretch/>
          </p:blipFill>
          <p:spPr>
            <a:xfrm>
              <a:off x="5961343" y="3767325"/>
              <a:ext cx="1529542" cy="1546167"/>
            </a:xfrm>
            <a:prstGeom prst="rect">
              <a:avLst/>
            </a:prstGeom>
          </p:spPr>
        </p:pic>
        <p:pic>
          <p:nvPicPr>
            <p:cNvPr id="30" name="圖片 2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8083" t="54659" r="51271" b="9997"/>
            <a:stretch/>
          </p:blipFill>
          <p:spPr>
            <a:xfrm>
              <a:off x="7490885" y="5311833"/>
              <a:ext cx="1571107" cy="1546167"/>
            </a:xfrm>
            <a:prstGeom prst="rect">
              <a:avLst/>
            </a:prstGeom>
          </p:spPr>
        </p:pic>
        <p:pic>
          <p:nvPicPr>
            <p:cNvPr id="31" name="圖片 30"/>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1120" t="54295" r="29040" b="10435"/>
            <a:stretch/>
          </p:blipFill>
          <p:spPr>
            <a:xfrm>
              <a:off x="9061992" y="3767325"/>
              <a:ext cx="1479665" cy="1546167"/>
            </a:xfrm>
            <a:prstGeom prst="rect">
              <a:avLst/>
            </a:prstGeom>
          </p:spPr>
        </p:pic>
        <p:pic>
          <p:nvPicPr>
            <p:cNvPr id="32" name="圖片 3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832" t="38423" r="7019" b="24766"/>
            <a:stretch/>
          </p:blipFill>
          <p:spPr>
            <a:xfrm>
              <a:off x="10541657" y="5286126"/>
              <a:ext cx="1598814" cy="1546167"/>
            </a:xfrm>
            <a:prstGeom prst="rect">
              <a:avLst/>
            </a:prstGeom>
          </p:spPr>
        </p:pic>
      </p:grpSp>
      <p:pic>
        <p:nvPicPr>
          <p:cNvPr id="34" name="圖片 3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40" t="4639" r="30387" b="52413"/>
          <a:stretch/>
        </p:blipFill>
        <p:spPr>
          <a:xfrm>
            <a:off x="86867" y="3363215"/>
            <a:ext cx="4833718" cy="2996278"/>
          </a:xfrm>
          <a:prstGeom prst="rect">
            <a:avLst/>
          </a:prstGeom>
        </p:spPr>
      </p:pic>
      <p:sp>
        <p:nvSpPr>
          <p:cNvPr id="37" name="文字方塊 36"/>
          <p:cNvSpPr txBox="1"/>
          <p:nvPr/>
        </p:nvSpPr>
        <p:spPr>
          <a:xfrm>
            <a:off x="552328" y="1235324"/>
            <a:ext cx="11067486" cy="2031325"/>
          </a:xfrm>
          <a:prstGeom prst="rect">
            <a:avLst/>
          </a:prstGeom>
          <a:noFill/>
        </p:spPr>
        <p:txBody>
          <a:bodyPr wrap="square" rtlCol="0">
            <a:spAutoFit/>
          </a:bodyPr>
          <a:lstStyle/>
          <a:p>
            <a:pPr marL="342900" indent="-342900">
              <a:buFont typeface="Wingdings" panose="05000000000000000000" pitchFamily="2" charset="2"/>
              <a:buChar char="u"/>
            </a:pPr>
            <a:r>
              <a:rPr lang="zh-TW" altLang="en-US" sz="2000" dirty="0">
                <a:solidFill>
                  <a:schemeClr val="tx2"/>
                </a:solidFill>
                <a:latin typeface="標楷體" pitchFamily="65" charset="-120"/>
                <a:ea typeface="標楷體" pitchFamily="65" charset="-120"/>
              </a:rPr>
              <a:t>現今已邁入了</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的行業中，所謂</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是指製造技術自動化和數據交換趨勢的名稱，其包括</a:t>
            </a:r>
            <a:r>
              <a:rPr lang="zh-TW" altLang="en-US" sz="2000" dirty="0">
                <a:solidFill>
                  <a:srgbClr val="FF0000"/>
                </a:solidFill>
                <a:latin typeface="標楷體" pitchFamily="65" charset="-120"/>
                <a:ea typeface="標楷體" pitchFamily="65" charset="-120"/>
              </a:rPr>
              <a:t>網路物理系統，物聯網，雲端計算以其認知計算</a:t>
            </a:r>
            <a:r>
              <a:rPr lang="zh-TW" altLang="en-US" sz="2000" dirty="0">
                <a:solidFill>
                  <a:schemeClr val="tx2"/>
                </a:solidFill>
                <a:latin typeface="標楷體" pitchFamily="65" charset="-120"/>
                <a:ea typeface="標楷體" pitchFamily="65" charset="-120"/>
              </a:rPr>
              <a:t>，也被稱為第四次工業革命，其中促進</a:t>
            </a:r>
            <a:r>
              <a:rPr lang="zh-TW" altLang="en-US" sz="2000" dirty="0" smtClean="0">
                <a:solidFill>
                  <a:schemeClr val="tx2"/>
                </a:solidFill>
                <a:latin typeface="標楷體" pitchFamily="65" charset="-120"/>
                <a:ea typeface="標楷體" pitchFamily="65" charset="-120"/>
              </a:rPr>
              <a:t>了</a:t>
            </a:r>
            <a:r>
              <a:rPr lang="zh-TW" altLang="en-US" sz="2000" dirty="0" smtClean="0">
                <a:solidFill>
                  <a:srgbClr val="FF0000"/>
                </a:solidFill>
                <a:latin typeface="標楷體" pitchFamily="65" charset="-120"/>
                <a:ea typeface="標楷體" pitchFamily="65" charset="-120"/>
              </a:rPr>
              <a:t>智慧</a:t>
            </a:r>
            <a:r>
              <a:rPr lang="zh-TW" altLang="en-US" sz="2000" dirty="0">
                <a:solidFill>
                  <a:srgbClr val="FF0000"/>
                </a:solidFill>
                <a:latin typeface="標楷體" pitchFamily="65" charset="-120"/>
                <a:ea typeface="標楷體" pitchFamily="65" charset="-120"/>
              </a:rPr>
              <a:t>工廠</a:t>
            </a:r>
            <a:r>
              <a:rPr lang="zh-TW" altLang="en-US" sz="2000" dirty="0">
                <a:solidFill>
                  <a:schemeClr val="tx2"/>
                </a:solidFill>
                <a:latin typeface="標楷體" pitchFamily="65" charset="-120"/>
                <a:ea typeface="標楷體" pitchFamily="65" charset="-120"/>
              </a:rPr>
              <a:t>這一概念，在智慧工廠中，所有的設備皆用互聯網連接，可以互相通信以及與端監控。</a:t>
            </a:r>
            <a:endParaRPr lang="en-US" altLang="zh-TW" sz="2000" dirty="0">
              <a:solidFill>
                <a:schemeClr val="tx2"/>
              </a:solidFill>
              <a:latin typeface="標楷體" pitchFamily="65" charset="-120"/>
              <a:ea typeface="標楷體" pitchFamily="65" charset="-120"/>
            </a:endParaRPr>
          </a:p>
          <a:p>
            <a:pPr marL="342900" indent="-342900">
              <a:buFont typeface="Wingdings" panose="05000000000000000000" pitchFamily="2" charset="2"/>
              <a:buChar char="u"/>
            </a:pPr>
            <a:r>
              <a:rPr lang="zh-TW" altLang="en-US" sz="2000" dirty="0" smtClean="0">
                <a:solidFill>
                  <a:schemeClr val="tx2"/>
                </a:solidFill>
                <a:latin typeface="標楷體" pitchFamily="65" charset="-120"/>
                <a:ea typeface="標楷體" pitchFamily="65" charset="-120"/>
              </a:rPr>
              <a:t>而</a:t>
            </a:r>
            <a:r>
              <a:rPr lang="zh-TW" altLang="en-US" sz="2000" dirty="0">
                <a:solidFill>
                  <a:schemeClr val="tx2"/>
                </a:solidFill>
                <a:latin typeface="標楷體" pitchFamily="65" charset="-120"/>
                <a:ea typeface="標楷體" pitchFamily="65" charset="-120"/>
              </a:rPr>
              <a:t>以台灣來說，台灣大多都是中小型企業，儘管又辦法讓工廠進行自動化生產，卻無法有效的收集其資料以及保存，這個時候</a:t>
            </a:r>
            <a:r>
              <a:rPr lang="zh-TW" altLang="en-US" sz="2000" dirty="0">
                <a:solidFill>
                  <a:srgbClr val="FF0000"/>
                </a:solidFill>
                <a:latin typeface="標楷體" pitchFamily="65" charset="-120"/>
                <a:ea typeface="標楷體" pitchFamily="65" charset="-120"/>
              </a:rPr>
              <a:t>智慧機上盒</a:t>
            </a:r>
            <a:r>
              <a:rPr lang="zh-TW" altLang="en-US" sz="2000" dirty="0">
                <a:solidFill>
                  <a:schemeClr val="tx2"/>
                </a:solidFill>
                <a:latin typeface="標楷體" pitchFamily="65" charset="-120"/>
                <a:ea typeface="標楷體" pitchFamily="65" charset="-120"/>
              </a:rPr>
              <a:t>就可以給予這些中小企業非常大的幫助。</a:t>
            </a:r>
            <a:endParaRPr lang="en-US" altLang="zh-TW" sz="2000" dirty="0">
              <a:solidFill>
                <a:schemeClr val="tx2"/>
              </a:solidFill>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33" name="圖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7420" y="63597"/>
            <a:ext cx="2359426" cy="524422"/>
          </a:xfrm>
          <a:prstGeom prst="rect">
            <a:avLst/>
          </a:prstGeom>
        </p:spPr>
      </p:pic>
    </p:spTree>
    <p:extLst>
      <p:ext uri="{BB962C8B-B14F-4D97-AF65-F5344CB8AC3E}">
        <p14:creationId xmlns:p14="http://schemas.microsoft.com/office/powerpoint/2010/main" val="362132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7195" y="189694"/>
            <a:ext cx="3028205" cy="699595"/>
          </a:xfrm>
        </p:spPr>
        <p:txBody>
          <a:bodyPr>
            <a:normAutofit fontScale="90000"/>
          </a:bodyPr>
          <a:lstStyle/>
          <a:p>
            <a:r>
              <a:rPr lang="zh-TW" altLang="en-US" sz="3600" u="sng" dirty="0">
                <a:latin typeface="標楷體" pitchFamily="65" charset="-120"/>
                <a:ea typeface="標楷體" pitchFamily="65" charset="-120"/>
              </a:rPr>
              <a:t>智慧機上盒運用</a:t>
            </a:r>
            <a:endParaRPr lang="zh-TW" altLang="en-US" u="sng" dirty="0">
              <a:latin typeface="標楷體" panose="03000509000000000000" pitchFamily="65" charset="-120"/>
              <a:ea typeface="標楷體" panose="03000509000000000000" pitchFamily="65" charset="-120"/>
            </a:endParaRPr>
          </a:p>
        </p:txBody>
      </p:sp>
      <p:grpSp>
        <p:nvGrpSpPr>
          <p:cNvPr id="4" name="群組 3"/>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字方塊 26"/>
          <p:cNvSpPr txBox="1"/>
          <p:nvPr/>
        </p:nvSpPr>
        <p:spPr>
          <a:xfrm>
            <a:off x="807195" y="1222981"/>
            <a:ext cx="10185897" cy="2492990"/>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現今</a:t>
            </a:r>
            <a:r>
              <a:rPr lang="zh-TW" altLang="en-US" sz="2000" dirty="0">
                <a:latin typeface="標楷體" pitchFamily="65" charset="-120"/>
                <a:ea typeface="標楷體" pitchFamily="65" charset="-120"/>
              </a:rPr>
              <a:t>台灣的企業還是以</a:t>
            </a:r>
            <a:r>
              <a:rPr lang="zh-TW" altLang="en-US" sz="2000" dirty="0">
                <a:solidFill>
                  <a:srgbClr val="FF0000"/>
                </a:solidFill>
                <a:latin typeface="標楷體" pitchFamily="65" charset="-120"/>
                <a:ea typeface="標楷體" pitchFamily="65" charset="-120"/>
              </a:rPr>
              <a:t>中小企業為主</a:t>
            </a:r>
            <a:r>
              <a:rPr lang="zh-TW" altLang="en-US" sz="2000" dirty="0">
                <a:latin typeface="標楷體" pitchFamily="65" charset="-120"/>
                <a:ea typeface="標楷體" pitchFamily="65" charset="-120"/>
              </a:rPr>
              <a:t>，如果運用到智慧型</a:t>
            </a:r>
            <a:r>
              <a:rPr lang="zh-TW" altLang="zh-TW" sz="2000" dirty="0">
                <a:latin typeface="標楷體" pitchFamily="65" charset="-120"/>
                <a:ea typeface="標楷體" pitchFamily="65" charset="-120"/>
              </a:rPr>
              <a:t>要考量</a:t>
            </a:r>
            <a:r>
              <a:rPr lang="zh-TW" altLang="zh-TW" sz="2000" dirty="0">
                <a:solidFill>
                  <a:srgbClr val="FF0000"/>
                </a:solidFill>
                <a:latin typeface="標楷體" pitchFamily="65" charset="-120"/>
                <a:ea typeface="標楷體" pitchFamily="65" charset="-120"/>
              </a:rPr>
              <a:t>軟硬體設備與資通信系統整合</a:t>
            </a:r>
            <a:r>
              <a:rPr lang="zh-TW" altLang="en-US" sz="2000" dirty="0">
                <a:latin typeface="標楷體" pitchFamily="65" charset="-120"/>
                <a:ea typeface="標楷體" pitchFamily="65" charset="-120"/>
              </a:rPr>
              <a:t>，所以本作品智慧機上盒於體積的優勢，在各個機</a:t>
            </a:r>
            <a:r>
              <a:rPr lang="zh-TW" altLang="en-US" sz="2000" dirty="0" smtClean="0">
                <a:latin typeface="標楷體" pitchFamily="65" charset="-120"/>
                <a:ea typeface="標楷體" pitchFamily="65" charset="-120"/>
              </a:rPr>
              <a:t>台上</a:t>
            </a:r>
            <a:r>
              <a:rPr lang="zh-TW" altLang="en-US" sz="2000" dirty="0" smtClean="0">
                <a:solidFill>
                  <a:srgbClr val="FF0000"/>
                </a:solidFill>
                <a:latin typeface="標楷體" pitchFamily="65" charset="-120"/>
                <a:ea typeface="標楷體" pitchFamily="65" charset="-120"/>
              </a:rPr>
              <a:t>外掛感測器</a:t>
            </a:r>
            <a:r>
              <a:rPr lang="zh-TW" altLang="en-US" sz="2000" dirty="0">
                <a:latin typeface="標楷體" pitchFamily="65" charset="-120"/>
                <a:ea typeface="標楷體" pitchFamily="65" charset="-120"/>
              </a:rPr>
              <a:t>，可依照需求有所改變，</a:t>
            </a:r>
            <a:r>
              <a:rPr lang="zh-TW" altLang="en-US" sz="2000" dirty="0">
                <a:solidFill>
                  <a:srgbClr val="FF0000"/>
                </a:solidFill>
                <a:latin typeface="標楷體" pitchFamily="65" charset="-120"/>
                <a:ea typeface="標楷體" pitchFamily="65" charset="-120"/>
              </a:rPr>
              <a:t>即可直接從感測器擷取資料</a:t>
            </a:r>
            <a:r>
              <a:rPr lang="zh-TW" altLang="en-US" sz="2000" dirty="0">
                <a:latin typeface="標楷體" pitchFamily="65" charset="-120"/>
                <a:ea typeface="標楷體" pitchFamily="65" charset="-120"/>
              </a:rPr>
              <a:t>，無論何時何地都可透過專用軟體介面，</a:t>
            </a:r>
            <a:r>
              <a:rPr lang="zh-TW" altLang="en-US" sz="2000" dirty="0">
                <a:solidFill>
                  <a:srgbClr val="FF0000"/>
                </a:solidFill>
                <a:latin typeface="標楷體" pitchFamily="65" charset="-120"/>
                <a:ea typeface="標楷體" pitchFamily="65" charset="-120"/>
              </a:rPr>
              <a:t>掌握產線機台稼動率與能源耗損等運作情況</a:t>
            </a:r>
            <a:r>
              <a:rPr lang="zh-TW" altLang="en-US" sz="2000" dirty="0">
                <a:latin typeface="標楷體" pitchFamily="65" charset="-120"/>
                <a:ea typeface="標楷體" pitchFamily="65" charset="-120"/>
              </a:rPr>
              <a:t>，</a:t>
            </a:r>
            <a:r>
              <a:rPr lang="zh-TW" altLang="zh-TW" sz="2000" dirty="0">
                <a:solidFill>
                  <a:srgbClr val="FF0000"/>
                </a:solidFill>
                <a:latin typeface="標楷體" pitchFamily="65" charset="-120"/>
                <a:ea typeface="標楷體" pitchFamily="65" charset="-120"/>
              </a:rPr>
              <a:t>將即時資料傳送至雲端平台</a:t>
            </a:r>
            <a:r>
              <a:rPr lang="zh-TW" altLang="zh-TW" sz="2000" dirty="0">
                <a:latin typeface="標楷體" pitchFamily="65" charset="-120"/>
                <a:ea typeface="標楷體" pitchFamily="65" charset="-120"/>
              </a:rPr>
              <a:t>，讓外部電腦或手可以即時連接，監控此一系統。</a:t>
            </a:r>
            <a:endParaRPr lang="zh-TW" altLang="en-US" sz="2000" dirty="0">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28" name="Picture 2" descr="C:\Users\boyo\Desktop\金系.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364" y="3408492"/>
            <a:ext cx="6747049" cy="3449507"/>
          </a:xfrm>
          <a:prstGeom prst="rect">
            <a:avLst/>
          </a:prstGeom>
          <a:noFill/>
        </p:spPr>
      </p:pic>
      <p:pic>
        <p:nvPicPr>
          <p:cNvPr id="29" name="Picture 2" descr="C:\Users\boyo\Desktop\f_20334761_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96957" y="3408492"/>
            <a:ext cx="4531632" cy="3398724"/>
          </a:xfrm>
          <a:prstGeom prst="rect">
            <a:avLst/>
          </a:prstGeom>
          <a:noFill/>
        </p:spPr>
      </p:pic>
      <p:pic>
        <p:nvPicPr>
          <p:cNvPr id="30" name="圖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1388" y="75059"/>
            <a:ext cx="2359426" cy="524422"/>
          </a:xfrm>
          <a:prstGeom prst="rect">
            <a:avLst/>
          </a:prstGeom>
        </p:spPr>
      </p:pic>
    </p:spTree>
    <p:extLst>
      <p:ext uri="{BB962C8B-B14F-4D97-AF65-F5344CB8AC3E}">
        <p14:creationId xmlns:p14="http://schemas.microsoft.com/office/powerpoint/2010/main" val="37809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1"/>
          <p:cNvSpPr>
            <a:spLocks noGrp="1"/>
          </p:cNvSpPr>
          <p:nvPr>
            <p:ph type="title"/>
          </p:nvPr>
        </p:nvSpPr>
        <p:spPr>
          <a:xfrm>
            <a:off x="-18111" y="34042"/>
            <a:ext cx="12192000" cy="921151"/>
          </a:xfrm>
        </p:spPr>
        <p:txBody>
          <a:bodyPr>
            <a:normAutofit/>
          </a:bodyPr>
          <a:lstStyle/>
          <a:p>
            <a:pPr algn="ctr"/>
            <a:r>
              <a:rPr lang="zh-TW" altLang="en-US" sz="4800" dirty="0" smtClean="0">
                <a:latin typeface="標楷體" pitchFamily="65" charset="-120"/>
                <a:ea typeface="標楷體" pitchFamily="65" charset="-120"/>
              </a:rPr>
              <a:t>作品系統架構圖</a:t>
            </a:r>
            <a:endParaRPr lang="zh-TW" altLang="en-US" sz="4800" dirty="0">
              <a:latin typeface="標楷體" pitchFamily="65" charset="-120"/>
              <a:ea typeface="標楷體" pitchFamily="65" charset="-120"/>
            </a:endParaRPr>
          </a:p>
        </p:txBody>
      </p:sp>
      <p:sp>
        <p:nvSpPr>
          <p:cNvPr id="31" name="圓角矩形 30"/>
          <p:cNvSpPr/>
          <p:nvPr/>
        </p:nvSpPr>
        <p:spPr>
          <a:xfrm>
            <a:off x="219808" y="346164"/>
            <a:ext cx="3094892" cy="54870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0" name="群組 79"/>
          <p:cNvGrpSpPr/>
          <p:nvPr/>
        </p:nvGrpSpPr>
        <p:grpSpPr>
          <a:xfrm>
            <a:off x="224447" y="914703"/>
            <a:ext cx="11416318" cy="5619553"/>
            <a:chOff x="101031" y="993778"/>
            <a:chExt cx="11416318" cy="5619553"/>
          </a:xfrm>
        </p:grpSpPr>
        <p:grpSp>
          <p:nvGrpSpPr>
            <p:cNvPr id="4" name="群組 3"/>
            <p:cNvGrpSpPr/>
            <p:nvPr/>
          </p:nvGrpSpPr>
          <p:grpSpPr>
            <a:xfrm>
              <a:off x="4722762" y="4485308"/>
              <a:ext cx="3325470" cy="1966607"/>
              <a:chOff x="4503493" y="3733913"/>
              <a:chExt cx="3538288" cy="2133675"/>
            </a:xfrm>
          </p:grpSpPr>
          <p:pic>
            <p:nvPicPr>
              <p:cNvPr id="5" name="Picture 2" descr="ãé²ç«¯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5833" b="100000" l="3167" r="98667">
                            <a14:foregroundMark x1="13167" y1="86944" x2="13167" y2="86944"/>
                            <a14:foregroundMark x1="14500" y1="82778" x2="12500" y2="81667"/>
                            <a14:foregroundMark x1="14167" y1="81111" x2="14167" y2="81111"/>
                            <a14:foregroundMark x1="24333" y1="90278" x2="28000" y2="90556"/>
                            <a14:foregroundMark x1="35000" y1="91111" x2="36000" y2="91667"/>
                            <a14:foregroundMark x1="35333" y1="91667" x2="35333" y2="91667"/>
                            <a14:foregroundMark x1="31500" y1="93889" x2="30500" y2="94444"/>
                            <a14:foregroundMark x1="33000" y1="94444" x2="38500" y2="93333"/>
                            <a14:foregroundMark x1="62500" y1="93333" x2="85833" y2="93333"/>
                          </a14:backgroundRemoval>
                        </a14:imgEffect>
                      </a14:imgLayer>
                    </a14:imgProps>
                  </a:ext>
                  <a:ext uri="{28A0092B-C50C-407E-A947-70E740481C1C}">
                    <a14:useLocalDpi xmlns:a14="http://schemas.microsoft.com/office/drawing/2010/main" val="0"/>
                  </a:ext>
                </a:extLst>
              </a:blip>
              <a:srcRect/>
              <a:stretch>
                <a:fillRect/>
              </a:stretch>
            </p:blipFill>
            <p:spPr bwMode="auto">
              <a:xfrm>
                <a:off x="5746165" y="3733913"/>
                <a:ext cx="2295616" cy="137737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5146586" y="534831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公司伺服主機</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公有雲或私有雲</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pic>
            <p:nvPicPr>
              <p:cNvPr id="7" name="Picture 14" descr="ãä¼ºæå¨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3493" y="3746589"/>
                <a:ext cx="1397057" cy="1422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群組 1"/>
            <p:cNvGrpSpPr/>
            <p:nvPr/>
          </p:nvGrpSpPr>
          <p:grpSpPr>
            <a:xfrm>
              <a:off x="9633425" y="1402963"/>
              <a:ext cx="1642350" cy="1822662"/>
              <a:chOff x="6417433" y="3860540"/>
              <a:chExt cx="2335186" cy="2227803"/>
            </a:xfrm>
          </p:grpSpPr>
          <p:pic>
            <p:nvPicPr>
              <p:cNvPr id="12" name="Picture 2" descr="ãå·¥ç¨å¸«  å¡éäººç©ãçåçæå°çµæ"/>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9179" y="3860540"/>
                <a:ext cx="1188256" cy="1765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ãæ¥­åãçåçæå°çµæ"/>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87398" y="3989842"/>
                <a:ext cx="1213214" cy="1476388"/>
              </a:xfrm>
              <a:prstGeom prst="rect">
                <a:avLst/>
              </a:prstGeom>
              <a:noFill/>
              <a:extLst>
                <a:ext uri="{909E8E84-426E-40DD-AFC4-6F175D3DCCD1}">
                  <a14:hiddenFill xmlns:a14="http://schemas.microsoft.com/office/drawing/2010/main">
                    <a:solidFill>
                      <a:srgbClr val="FFFFFF"/>
                    </a:solidFill>
                  </a14:hiddenFill>
                </a:ext>
              </a:extLst>
            </p:spPr>
          </p:pic>
          <p:sp>
            <p:nvSpPr>
              <p:cNvPr id="14" name="圓角矩形 13"/>
              <p:cNvSpPr/>
              <p:nvPr/>
            </p:nvSpPr>
            <p:spPr>
              <a:xfrm>
                <a:off x="6417433" y="5569071"/>
                <a:ext cx="2335186"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工廠外出人員、行銷業務</a:t>
                </a:r>
                <a:endParaRPr kumimoji="1" lang="en-US" altLang="zh-TW" sz="1400" b="1" dirty="0" smtClean="0">
                  <a:solidFill>
                    <a:schemeClr val="bg1"/>
                  </a:solidFill>
                  <a:latin typeface="微軟正黑體"/>
                  <a:ea typeface="微軟正黑體"/>
                  <a:cs typeface="微軟正黑體"/>
                </a:endParaRPr>
              </a:p>
            </p:txBody>
          </p:sp>
        </p:grpSp>
        <p:pic>
          <p:nvPicPr>
            <p:cNvPr id="15" name="圖片 14"/>
            <p:cNvPicPr>
              <a:picLocks noChangeAspect="1"/>
            </p:cNvPicPr>
            <p:nvPr/>
          </p:nvPicPr>
          <p:blipFill>
            <a:blip r:embed="rId7" cstate="print"/>
            <a:stretch>
              <a:fillRect/>
            </a:stretch>
          </p:blipFill>
          <p:spPr>
            <a:xfrm>
              <a:off x="6254242" y="1131563"/>
              <a:ext cx="2002861" cy="1075547"/>
            </a:xfrm>
            <a:prstGeom prst="rect">
              <a:avLst/>
            </a:prstGeom>
          </p:spPr>
        </p:pic>
        <p:sp>
          <p:nvSpPr>
            <p:cNvPr id="16" name="圓角矩形 15"/>
            <p:cNvSpPr/>
            <p:nvPr/>
          </p:nvSpPr>
          <p:spPr>
            <a:xfrm>
              <a:off x="6196182" y="233071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企業管理系統</a:t>
              </a:r>
              <a:endParaRPr kumimoji="1" lang="zh-TW" altLang="en-US" sz="1400" b="1" dirty="0">
                <a:solidFill>
                  <a:schemeClr val="bg1"/>
                </a:solidFill>
                <a:latin typeface="微軟正黑體"/>
                <a:ea typeface="微軟正黑體"/>
                <a:cs typeface="微軟正黑體"/>
              </a:endParaRPr>
            </a:p>
          </p:txBody>
        </p:sp>
        <p:cxnSp>
          <p:nvCxnSpPr>
            <p:cNvPr id="21" name="直線單箭頭接點 20"/>
            <p:cNvCxnSpPr/>
            <p:nvPr/>
          </p:nvCxnSpPr>
          <p:spPr>
            <a:xfrm flipV="1">
              <a:off x="6956626" y="3029309"/>
              <a:ext cx="369359" cy="10345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9287603" y="4221642"/>
              <a:ext cx="2229746" cy="2144361"/>
              <a:chOff x="8989239" y="4000500"/>
              <a:chExt cx="2229746" cy="2144361"/>
            </a:xfrm>
          </p:grpSpPr>
          <p:grpSp>
            <p:nvGrpSpPr>
              <p:cNvPr id="8" name="群組 7"/>
              <p:cNvGrpSpPr/>
              <p:nvPr/>
            </p:nvGrpSpPr>
            <p:grpSpPr>
              <a:xfrm>
                <a:off x="8989239" y="4000500"/>
                <a:ext cx="2229746" cy="2144361"/>
                <a:chOff x="9650110" y="561317"/>
                <a:chExt cx="3377055" cy="2624421"/>
              </a:xfrm>
            </p:grpSpPr>
            <p:pic>
              <p:nvPicPr>
                <p:cNvPr id="9" name="Picture 10" descr="ãå¹³æ¿ãçåçæå°çµæ"/>
                <p:cNvPicPr>
                  <a:picLocks noChangeAspect="1" noChangeArrowheads="1"/>
                </p:cNvPicPr>
                <p:nvPr/>
              </p:nvPicPr>
              <p:blipFill>
                <a:blip r:embed="rId8" cstate="print">
                  <a:clrChange>
                    <a:clrFrom>
                      <a:srgbClr val="FDFEF9"/>
                    </a:clrFrom>
                    <a:clrTo>
                      <a:srgbClr val="FDFEF9">
                        <a:alpha val="0"/>
                      </a:srgbClr>
                    </a:clrTo>
                  </a:clrChange>
                  <a:extLst>
                    <a:ext uri="{28A0092B-C50C-407E-A947-70E740481C1C}">
                      <a14:useLocalDpi xmlns:a14="http://schemas.microsoft.com/office/drawing/2010/main" val="0"/>
                    </a:ext>
                  </a:extLst>
                </a:blip>
                <a:srcRect/>
                <a:stretch>
                  <a:fillRect/>
                </a:stretch>
              </p:blipFill>
              <p:spPr bwMode="auto">
                <a:xfrm>
                  <a:off x="11937928" y="604213"/>
                  <a:ext cx="1089237" cy="726158"/>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50110" y="561317"/>
                  <a:ext cx="2199923" cy="1905827"/>
                </a:xfrm>
                <a:prstGeom prst="rect">
                  <a:avLst/>
                </a:prstGeom>
              </p:spPr>
            </p:pic>
            <p:sp>
              <p:nvSpPr>
                <p:cNvPr id="11" name="圓角矩形 10"/>
                <p:cNvSpPr/>
                <p:nvPr/>
              </p:nvSpPr>
              <p:spPr>
                <a:xfrm>
                  <a:off x="9844554" y="2666465"/>
                  <a:ext cx="3182610" cy="5192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生產可視化</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生產看板、行動裝置</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grpSp>
          <p:pic>
            <p:nvPicPr>
              <p:cNvPr id="24" name="Picture 8" descr="ãhtcãçåçæå°çµæ"/>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9189" y="4791740"/>
                <a:ext cx="530432" cy="6737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群組 55"/>
            <p:cNvGrpSpPr/>
            <p:nvPr/>
          </p:nvGrpSpPr>
          <p:grpSpPr>
            <a:xfrm>
              <a:off x="101031" y="993778"/>
              <a:ext cx="5015712" cy="5264695"/>
              <a:chOff x="-240633" y="801574"/>
              <a:chExt cx="5015712" cy="5264695"/>
            </a:xfrm>
          </p:grpSpPr>
          <p:sp>
            <p:nvSpPr>
              <p:cNvPr id="40" name="橢圓 39"/>
              <p:cNvSpPr/>
              <p:nvPr/>
            </p:nvSpPr>
            <p:spPr>
              <a:xfrm>
                <a:off x="228160" y="1590691"/>
                <a:ext cx="3582880" cy="3414150"/>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a:off x="761810" y="5546997"/>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實際工廠示意圖</a:t>
                </a:r>
                <a:endParaRPr kumimoji="1" lang="en-US" altLang="zh-TW" sz="1400" b="1" dirty="0" smtClean="0">
                  <a:solidFill>
                    <a:schemeClr val="bg1"/>
                  </a:solidFill>
                  <a:latin typeface="微軟正黑體"/>
                  <a:ea typeface="微軟正黑體"/>
                  <a:cs typeface="微軟正黑體"/>
                </a:endParaRPr>
              </a:p>
            </p:txBody>
          </p:sp>
          <p:pic>
            <p:nvPicPr>
              <p:cNvPr id="33" name="Picture 4" descr="ç¸éåç"/>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74698" y="2261036"/>
                <a:ext cx="1152139" cy="1152139"/>
              </a:xfrm>
              <a:prstGeom prst="rect">
                <a:avLst/>
              </a:prstGeom>
              <a:noFill/>
              <a:extLst>
                <a:ext uri="{909E8E84-426E-40DD-AFC4-6F175D3DCCD1}">
                  <a14:hiddenFill xmlns:a14="http://schemas.microsoft.com/office/drawing/2010/main">
                    <a:solidFill>
                      <a:srgbClr val="FFFFFF"/>
                    </a:solidFill>
                  </a14:hiddenFill>
                </a:ext>
              </a:extLst>
            </p:spPr>
          </p:pic>
          <p:sp>
            <p:nvSpPr>
              <p:cNvPr id="34" name="圓角矩形 33"/>
              <p:cNvSpPr/>
              <p:nvPr/>
            </p:nvSpPr>
            <p:spPr>
              <a:xfrm>
                <a:off x="2847001" y="1561065"/>
                <a:ext cx="1928078" cy="5610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工廠管理系統</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系統主控台</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nvGrpSpPr>
              <p:cNvPr id="41" name="群組 40"/>
              <p:cNvGrpSpPr/>
              <p:nvPr/>
            </p:nvGrpSpPr>
            <p:grpSpPr>
              <a:xfrm>
                <a:off x="-240633" y="2638411"/>
                <a:ext cx="1687410" cy="1253701"/>
                <a:chOff x="1966279" y="3186266"/>
                <a:chExt cx="1687410" cy="1253701"/>
              </a:xfrm>
            </p:grpSpPr>
            <p:pic>
              <p:nvPicPr>
                <p:cNvPr id="37" name="Picture 6" descr="ãå·¥å» æ©å°ãçåçæå°çµæ"/>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9826" y="3186266"/>
                  <a:ext cx="1257302" cy="838201"/>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1966279" y="4132190"/>
                  <a:ext cx="1687410" cy="307777"/>
                </a:xfrm>
                <a:prstGeom prst="rect">
                  <a:avLst/>
                </a:prstGeom>
              </p:spPr>
              <p:txBody>
                <a:bodyPr wrap="square">
                  <a:spAutoFit/>
                </a:bodyPr>
                <a:lstStyle/>
                <a:p>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A</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2" name="群組 41"/>
              <p:cNvGrpSpPr/>
              <p:nvPr/>
            </p:nvGrpSpPr>
            <p:grpSpPr>
              <a:xfrm>
                <a:off x="22405" y="3747820"/>
                <a:ext cx="1989963" cy="1507688"/>
                <a:chOff x="579514" y="3814889"/>
                <a:chExt cx="1687410" cy="1342339"/>
              </a:xfrm>
            </p:grpSpPr>
            <p:pic>
              <p:nvPicPr>
                <p:cNvPr id="36" name="圖片 35"/>
                <p:cNvPicPr>
                  <a:picLocks noChangeAspect="1"/>
                </p:cNvPicPr>
                <p:nvPr/>
              </p:nvPicPr>
              <p:blipFill>
                <a:blip r:embed="rId13">
                  <a:clrChange>
                    <a:clrFrom>
                      <a:srgbClr val="0E0E0E"/>
                    </a:clrFrom>
                    <a:clrTo>
                      <a:srgbClr val="0E0E0E">
                        <a:alpha val="0"/>
                      </a:srgbClr>
                    </a:clrTo>
                  </a:clrChange>
                </a:blip>
                <a:stretch>
                  <a:fillRect/>
                </a:stretch>
              </p:blipFill>
              <p:spPr>
                <a:xfrm>
                  <a:off x="603072" y="3814889"/>
                  <a:ext cx="1522597" cy="1145540"/>
                </a:xfrm>
                <a:prstGeom prst="rect">
                  <a:avLst/>
                </a:prstGeom>
              </p:spPr>
            </p:pic>
            <p:sp>
              <p:nvSpPr>
                <p:cNvPr id="39" name="矩形 38"/>
                <p:cNvSpPr/>
                <p:nvPr/>
              </p:nvSpPr>
              <p:spPr>
                <a:xfrm>
                  <a:off x="579514" y="4883205"/>
                  <a:ext cx="1687410" cy="274023"/>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B</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5" name="群組 44"/>
              <p:cNvGrpSpPr/>
              <p:nvPr/>
            </p:nvGrpSpPr>
            <p:grpSpPr>
              <a:xfrm>
                <a:off x="2126969" y="3982525"/>
                <a:ext cx="1989963" cy="1397087"/>
                <a:chOff x="1832172" y="4210658"/>
                <a:chExt cx="1989963" cy="1397087"/>
              </a:xfrm>
            </p:grpSpPr>
            <p:pic>
              <p:nvPicPr>
                <p:cNvPr id="43" name="Picture 10" descr="ãå·¥å» æ©å°çç¢ç·ãçåçæå°çµæ"/>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4288" y="4210658"/>
                  <a:ext cx="1482492" cy="1125281"/>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1832172" y="5299968"/>
                  <a:ext cx="1989963"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C</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pic>
            <p:nvPicPr>
              <p:cNvPr id="47" name="圖片 46"/>
              <p:cNvPicPr>
                <a:picLocks noChangeAspect="1"/>
              </p:cNvPicPr>
              <p:nvPr/>
            </p:nvPicPr>
            <p:blipFill>
              <a:blip r:embed="rId15"/>
              <a:stretch>
                <a:fillRect/>
              </a:stretch>
            </p:blipFill>
            <p:spPr>
              <a:xfrm>
                <a:off x="1488064" y="2528716"/>
                <a:ext cx="1114425" cy="809625"/>
              </a:xfrm>
              <a:prstGeom prst="rect">
                <a:avLst/>
              </a:prstGeom>
            </p:spPr>
          </p:pic>
          <p:sp>
            <p:nvSpPr>
              <p:cNvPr id="50" name="文字方塊 49"/>
              <p:cNvSpPr txBox="1"/>
              <p:nvPr/>
            </p:nvSpPr>
            <p:spPr>
              <a:xfrm>
                <a:off x="646027" y="801574"/>
                <a:ext cx="2909386" cy="692497"/>
              </a:xfrm>
              <a:prstGeom prst="rect">
                <a:avLst/>
              </a:prstGeom>
              <a:noFill/>
            </p:spPr>
            <p:txBody>
              <a:bodyPr wrap="square" rtlCol="0">
                <a:spAutoFit/>
              </a:bodyPr>
              <a:lstStyle/>
              <a:p>
                <a:pPr>
                  <a:lnSpc>
                    <a:spcPct val="130000"/>
                  </a:lnSpc>
                </a:pPr>
                <a:r>
                  <a:rPr lang="en-US" altLang="zh-TW" sz="3000" dirty="0" err="1" smtClean="0">
                    <a:solidFill>
                      <a:srgbClr val="FF0000"/>
                    </a:solidFill>
                    <a:latin typeface="Adobe 繁黑體 Std B" panose="020B0700000000000000" pitchFamily="34" charset="-120"/>
                    <a:ea typeface="Adobe 繁黑體 Std B" panose="020B0700000000000000" pitchFamily="34" charset="-120"/>
                  </a:rPr>
                  <a:t>LoRa</a:t>
                </a:r>
                <a:r>
                  <a:rPr lang="zh-TW" altLang="en-US" sz="3000" dirty="0" smtClean="0">
                    <a:solidFill>
                      <a:srgbClr val="FF0000"/>
                    </a:solidFill>
                    <a:latin typeface="Adobe 繁黑體 Std B" panose="020B0700000000000000" pitchFamily="34" charset="-120"/>
                    <a:ea typeface="Adobe 繁黑體 Std B" panose="020B0700000000000000" pitchFamily="34" charset="-120"/>
                  </a:rPr>
                  <a:t> 無線網路</a:t>
                </a:r>
              </a:p>
            </p:txBody>
          </p:sp>
          <p:sp>
            <p:nvSpPr>
              <p:cNvPr id="51" name="矩形 50"/>
              <p:cNvSpPr/>
              <p:nvPr/>
            </p:nvSpPr>
            <p:spPr>
              <a:xfrm>
                <a:off x="1182507" y="3472674"/>
                <a:ext cx="1687410"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智</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慧機上盒</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sp>
          <p:nvSpPr>
            <p:cNvPr id="52" name="文字方塊 51"/>
            <p:cNvSpPr txBox="1"/>
            <p:nvPr/>
          </p:nvSpPr>
          <p:spPr>
            <a:xfrm>
              <a:off x="4722762" y="3285436"/>
              <a:ext cx="1355127" cy="692497"/>
            </a:xfrm>
            <a:prstGeom prst="rect">
              <a:avLst/>
            </a:prstGeom>
            <a:noFill/>
          </p:spPr>
          <p:txBody>
            <a:bodyPr wrap="square" rtlCol="0">
              <a:spAutoFit/>
            </a:bodyPr>
            <a:lstStyle/>
            <a:p>
              <a:pPr>
                <a:lnSpc>
                  <a:spcPct val="130000"/>
                </a:lnSpc>
              </a:pPr>
              <a:r>
                <a:rPr lang="en-US" altLang="zh-TW" sz="3000" dirty="0" smtClean="0">
                  <a:solidFill>
                    <a:srgbClr val="FF0000"/>
                  </a:solidFill>
                  <a:latin typeface="Adobe 繁黑體 Std B" panose="020B0700000000000000" pitchFamily="34" charset="-120"/>
                  <a:ea typeface="Adobe 繁黑體 Std B" panose="020B0700000000000000" pitchFamily="34" charset="-120"/>
                </a:rPr>
                <a:t>MQTT</a:t>
              </a:r>
              <a:endParaRPr lang="zh-TW" altLang="en-US" sz="3000" dirty="0" smtClean="0">
                <a:solidFill>
                  <a:srgbClr val="FF0000"/>
                </a:solidFill>
                <a:latin typeface="Adobe 繁黑體 Std B" panose="020B0700000000000000" pitchFamily="34" charset="-120"/>
                <a:ea typeface="Adobe 繁黑體 Std B" panose="020B0700000000000000" pitchFamily="34" charset="-120"/>
              </a:endParaRPr>
            </a:p>
          </p:txBody>
        </p:sp>
        <p:cxnSp>
          <p:nvCxnSpPr>
            <p:cNvPr id="58" name="弧形接點 57"/>
            <p:cNvCxnSpPr/>
            <p:nvPr/>
          </p:nvCxnSpPr>
          <p:spPr>
            <a:xfrm>
              <a:off x="4730629" y="3036874"/>
              <a:ext cx="1157751" cy="1137855"/>
            </a:xfrm>
            <a:prstGeom prst="curvedConnector3">
              <a:avLst>
                <a:gd name="adj1" fmla="val 12820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圓角矩形 64"/>
            <p:cNvSpPr/>
            <p:nvPr/>
          </p:nvSpPr>
          <p:spPr>
            <a:xfrm>
              <a:off x="4554071" y="4406283"/>
              <a:ext cx="3494161" cy="22070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p:cNvCxnSpPr/>
            <p:nvPr/>
          </p:nvCxnSpPr>
          <p:spPr>
            <a:xfrm flipV="1">
              <a:off x="8176505" y="3477150"/>
              <a:ext cx="934311" cy="7795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8285653" y="5416354"/>
              <a:ext cx="821209" cy="15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46" name="圖片 4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676851" y="61533"/>
            <a:ext cx="2359426" cy="524422"/>
          </a:xfrm>
          <a:prstGeom prst="rect">
            <a:avLst/>
          </a:prstGeom>
        </p:spPr>
      </p:pic>
    </p:spTree>
    <p:extLst>
      <p:ext uri="{BB962C8B-B14F-4D97-AF65-F5344CB8AC3E}">
        <p14:creationId xmlns:p14="http://schemas.microsoft.com/office/powerpoint/2010/main" val="162419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6" name="文字方塊 5"/>
          <p:cNvSpPr txBox="1"/>
          <p:nvPr/>
        </p:nvSpPr>
        <p:spPr>
          <a:xfrm>
            <a:off x="880227" y="5636117"/>
            <a:ext cx="10431545" cy="892552"/>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上圖為智慧機上盒所使用到的各種感測元件，為了方便各位能夠清楚知道我們是使用何種感測器以及看到其運作方式，我們將智慧機上盒設計成方便他人觀看的樣子進行呈現。</a:t>
            </a:r>
          </a:p>
        </p:txBody>
      </p:sp>
      <p:pic>
        <p:nvPicPr>
          <p:cNvPr id="2" name="圖片 1"/>
          <p:cNvPicPr>
            <a:picLocks noChangeAspect="1"/>
          </p:cNvPicPr>
          <p:nvPr/>
        </p:nvPicPr>
        <p:blipFill>
          <a:blip r:embed="rId2">
            <a:clrChange>
              <a:clrFrom>
                <a:srgbClr val="FFFFFF"/>
              </a:clrFrom>
              <a:clrTo>
                <a:srgbClr val="FFFFFF">
                  <a:alpha val="0"/>
                </a:srgbClr>
              </a:clrTo>
            </a:clrChange>
          </a:blip>
          <a:stretch>
            <a:fillRect/>
          </a:stretch>
        </p:blipFill>
        <p:spPr>
          <a:xfrm>
            <a:off x="297105" y="1194364"/>
            <a:ext cx="5936641" cy="3703392"/>
          </a:xfrm>
          <a:prstGeom prst="rect">
            <a:avLst/>
          </a:prstGeom>
        </p:spPr>
      </p:pic>
      <p:pic>
        <p:nvPicPr>
          <p:cNvPr id="3" name="圖片 2"/>
          <p:cNvPicPr>
            <a:picLocks noChangeAspect="1"/>
          </p:cNvPicPr>
          <p:nvPr/>
        </p:nvPicPr>
        <p:blipFill>
          <a:blip r:embed="rId3">
            <a:clrChange>
              <a:clrFrom>
                <a:srgbClr val="FFFFFF"/>
              </a:clrFrom>
              <a:clrTo>
                <a:srgbClr val="FFFFFF">
                  <a:alpha val="0"/>
                </a:srgbClr>
              </a:clrTo>
            </a:clrChange>
          </a:blip>
          <a:stretch>
            <a:fillRect/>
          </a:stretch>
        </p:blipFill>
        <p:spPr>
          <a:xfrm>
            <a:off x="6330461" y="1402417"/>
            <a:ext cx="5338809" cy="3287286"/>
          </a:xfrm>
          <a:prstGeom prst="rect">
            <a:avLst/>
          </a:prstGeom>
        </p:spPr>
      </p:pic>
      <p:sp>
        <p:nvSpPr>
          <p:cNvPr id="40" name="圓角矩形 39"/>
          <p:cNvSpPr/>
          <p:nvPr/>
        </p:nvSpPr>
        <p:spPr>
          <a:xfrm>
            <a:off x="2228347" y="5056492"/>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智慧機上盒硬體方塊圖</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7940374" y="5007301"/>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HT32</a:t>
            </a:r>
            <a:r>
              <a:rPr kumimoji="1" lang="zh-TW" altLang="en-US" sz="1400" b="1" dirty="0" smtClean="0">
                <a:solidFill>
                  <a:schemeClr val="bg1"/>
                </a:solidFill>
                <a:latin typeface="微軟正黑體"/>
                <a:ea typeface="微軟正黑體"/>
                <a:cs typeface="微軟正黑體"/>
              </a:rPr>
              <a:t>電路圖</a:t>
            </a:r>
            <a:endParaRPr kumimoji="1" lang="en-US" altLang="zh-TW" sz="1400" b="1" dirty="0" smtClean="0">
              <a:solidFill>
                <a:schemeClr val="bg1"/>
              </a:solidFill>
              <a:latin typeface="微軟正黑體"/>
              <a:ea typeface="微軟正黑體"/>
              <a:cs typeface="微軟正黑體"/>
            </a:endParaRPr>
          </a:p>
        </p:txBody>
      </p:sp>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1387" y="83953"/>
            <a:ext cx="2359426" cy="524422"/>
          </a:xfrm>
          <a:prstGeom prst="rect">
            <a:avLst/>
          </a:prstGeom>
        </p:spPr>
      </p:pic>
    </p:spTree>
    <p:extLst>
      <p:ext uri="{BB962C8B-B14F-4D97-AF65-F5344CB8AC3E}">
        <p14:creationId xmlns:p14="http://schemas.microsoft.com/office/powerpoint/2010/main" val="338180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50179" y="1583530"/>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電流感測器</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4620341" y="5930494"/>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紅外線感溫器</a:t>
            </a:r>
            <a:endParaRPr kumimoji="1" lang="en-US" altLang="zh-TW" sz="1400" b="1" dirty="0" smtClean="0">
              <a:solidFill>
                <a:schemeClr val="bg1"/>
              </a:solidFill>
              <a:latin typeface="微軟正黑體"/>
              <a:ea typeface="微軟正黑體"/>
              <a:cs typeface="微軟正黑體"/>
            </a:endParaRPr>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782344" y="2382478"/>
            <a:ext cx="2848235" cy="1791102"/>
          </a:xfrm>
          <a:prstGeom prst="rect">
            <a:avLst/>
          </a:prstGeom>
        </p:spPr>
      </p:pic>
      <p:pic>
        <p:nvPicPr>
          <p:cNvPr id="9" name="圖片 8"/>
          <p:cNvPicPr>
            <a:picLocks noChangeAspect="1"/>
          </p:cNvPicPr>
          <p:nvPr/>
        </p:nvPicPr>
        <p:blipFill>
          <a:blip r:embed="rId3">
            <a:clrChange>
              <a:clrFrom>
                <a:srgbClr val="FFFFFF"/>
              </a:clrFrom>
              <a:clrTo>
                <a:srgbClr val="FFFFFF">
                  <a:alpha val="0"/>
                </a:srgbClr>
              </a:clrTo>
            </a:clrChange>
          </a:blip>
          <a:stretch>
            <a:fillRect/>
          </a:stretch>
        </p:blipFill>
        <p:spPr>
          <a:xfrm>
            <a:off x="4366366" y="3817399"/>
            <a:ext cx="2490830" cy="1918044"/>
          </a:xfrm>
          <a:prstGeom prst="rect">
            <a:avLst/>
          </a:prstGeom>
        </p:spPr>
      </p:pic>
      <p:pic>
        <p:nvPicPr>
          <p:cNvPr id="11" name="圖片 10" descr="https://img.alicdn.com/imgextra/i2/1061460961/O1CN011IyB48VAQYAIxlJ_!!1061460961.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4400" y="2102802"/>
            <a:ext cx="2434826" cy="2154116"/>
          </a:xfrm>
          <a:prstGeom prst="rect">
            <a:avLst/>
          </a:prstGeom>
          <a:noFill/>
          <a:ln>
            <a:noFill/>
          </a:ln>
        </p:spPr>
      </p:pic>
      <p:sp>
        <p:nvSpPr>
          <p:cNvPr id="12" name="圓角矩形 11"/>
          <p:cNvSpPr/>
          <p:nvPr/>
        </p:nvSpPr>
        <p:spPr>
          <a:xfrm>
            <a:off x="8212322" y="1460648"/>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RS422</a:t>
            </a:r>
            <a:r>
              <a:rPr kumimoji="1" lang="zh-TW" altLang="en-US" sz="1400" b="1" dirty="0" smtClean="0">
                <a:solidFill>
                  <a:schemeClr val="bg1"/>
                </a:solidFill>
                <a:latin typeface="微軟正黑體"/>
                <a:ea typeface="微軟正黑體"/>
                <a:cs typeface="微軟正黑體"/>
              </a:rPr>
              <a:t>通訊模組</a:t>
            </a:r>
            <a:endParaRPr kumimoji="1" lang="en-US" altLang="zh-TW" sz="1400" b="1" dirty="0" smtClean="0">
              <a:solidFill>
                <a:schemeClr val="bg1"/>
              </a:solidFill>
              <a:latin typeface="微軟正黑體"/>
              <a:ea typeface="微軟正黑體"/>
              <a:cs typeface="微軟正黑體"/>
            </a:endParaRPr>
          </a:p>
        </p:txBody>
      </p:sp>
      <p:sp>
        <p:nvSpPr>
          <p:cNvPr id="5" name="文字方塊 4"/>
          <p:cNvSpPr txBox="1"/>
          <p:nvPr/>
        </p:nvSpPr>
        <p:spPr>
          <a:xfrm>
            <a:off x="8212322" y="4130090"/>
            <a:ext cx="2540974" cy="923330"/>
          </a:xfrm>
          <a:prstGeom prst="rect">
            <a:avLst/>
          </a:prstGeom>
          <a:noFill/>
        </p:spPr>
        <p:txBody>
          <a:bodyPr wrap="square" rtlCol="0">
            <a:spAutoFit/>
          </a:bodyPr>
          <a:lstStyle/>
          <a:p>
            <a:r>
              <a:rPr lang="en-US" altLang="zh-TW" dirty="0" smtClean="0">
                <a:latin typeface="標楷體" panose="03000509000000000000" pitchFamily="65" charset="-120"/>
                <a:ea typeface="標楷體" panose="03000509000000000000" pitchFamily="65" charset="-120"/>
              </a:rPr>
              <a:t>RS422</a:t>
            </a:r>
            <a:r>
              <a:rPr lang="zh-TW" altLang="en-US" dirty="0" smtClean="0">
                <a:latin typeface="標楷體" panose="03000509000000000000" pitchFamily="65" charset="-120"/>
                <a:ea typeface="標楷體" panose="03000509000000000000" pitchFamily="65" charset="-120"/>
              </a:rPr>
              <a:t>通訊模組</a:t>
            </a:r>
            <a:r>
              <a:rPr lang="en-US" altLang="zh-TW" dirty="0" smtClean="0">
                <a:latin typeface="標楷體" panose="03000509000000000000" pitchFamily="65" charset="-120"/>
                <a:ea typeface="標楷體" panose="03000509000000000000" pitchFamily="65" charset="-120"/>
              </a:rPr>
              <a:t>:RS422</a:t>
            </a:r>
            <a:r>
              <a:rPr lang="zh-TW" altLang="zh-TW" dirty="0">
                <a:latin typeface="標楷體" panose="03000509000000000000" pitchFamily="65" charset="-120"/>
                <a:ea typeface="標楷體" panose="03000509000000000000" pitchFamily="65" charset="-120"/>
              </a:rPr>
              <a:t>接口，雙向通訊，通訊介面</a:t>
            </a:r>
            <a:r>
              <a:rPr lang="en-US" altLang="zh-TW" dirty="0">
                <a:latin typeface="標楷體" panose="03000509000000000000" pitchFamily="65" charset="-120"/>
                <a:ea typeface="標楷體" panose="03000509000000000000" pitchFamily="65" charset="-120"/>
              </a:rPr>
              <a:t>(UART)</a:t>
            </a:r>
            <a:r>
              <a:rPr lang="zh-TW"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7" name="矩形 6"/>
          <p:cNvSpPr/>
          <p:nvPr/>
        </p:nvSpPr>
        <p:spPr>
          <a:xfrm>
            <a:off x="711444" y="4453256"/>
            <a:ext cx="2990033" cy="1477328"/>
          </a:xfrm>
          <a:prstGeom prst="rect">
            <a:avLst/>
          </a:prstGeom>
        </p:spPr>
        <p:txBody>
          <a:bodyPr wrap="square">
            <a:spAutoFit/>
          </a:bodyPr>
          <a:lstStyle/>
          <a:p>
            <a:r>
              <a:rPr lang="zh-TW" altLang="zh-TW" dirty="0" smtClean="0">
                <a:latin typeface="標楷體" panose="03000509000000000000" pitchFamily="65" charset="-120"/>
                <a:ea typeface="標楷體" panose="03000509000000000000" pitchFamily="65" charset="-120"/>
              </a:rPr>
              <a:t>電流感測器</a:t>
            </a:r>
            <a:r>
              <a:rPr lang="en-US" altLang="zh-TW"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機台電源開關無線偵測模組 採用交流電流互感器</a:t>
            </a:r>
            <a:r>
              <a:rPr lang="en-US" altLang="zh-TW" dirty="0" smtClean="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電流傳感器模塊</a:t>
            </a:r>
            <a:r>
              <a:rPr lang="en-US" altLang="zh-TW" dirty="0" smtClean="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感測範</a:t>
            </a:r>
            <a:r>
              <a:rPr lang="en-US" altLang="zh-TW" dirty="0" smtClean="0">
                <a:latin typeface="標楷體" panose="03000509000000000000" pitchFamily="65" charset="-120"/>
                <a:ea typeface="標楷體" panose="03000509000000000000" pitchFamily="65" charset="-120"/>
              </a:rPr>
              <a:t>0-5A</a:t>
            </a:r>
            <a:r>
              <a:rPr lang="zh-TW" altLang="zh-TW" dirty="0" smtClean="0">
                <a:latin typeface="標楷體" panose="03000509000000000000" pitchFamily="65" charset="-120"/>
                <a:ea typeface="標楷體" panose="03000509000000000000" pitchFamily="65" charset="-120"/>
              </a:rPr>
              <a:t> 。通訊介面</a:t>
            </a:r>
            <a:r>
              <a:rPr lang="en-US" altLang="zh-TW" dirty="0" smtClean="0">
                <a:latin typeface="標楷體" panose="03000509000000000000" pitchFamily="65" charset="-120"/>
                <a:ea typeface="標楷體" panose="03000509000000000000" pitchFamily="65" charset="-120"/>
              </a:rPr>
              <a:t>(AD)</a:t>
            </a:r>
            <a:r>
              <a:rPr lang="zh-TW"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4116534" y="2130619"/>
            <a:ext cx="3495910" cy="1754326"/>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紅外線感溫</a:t>
            </a:r>
            <a:r>
              <a:rPr lang="zh-TW" altLang="en-US" dirty="0">
                <a:latin typeface="標楷體" panose="03000509000000000000" pitchFamily="65" charset="-120"/>
                <a:ea typeface="標楷體" panose="03000509000000000000" pitchFamily="65" charset="-120"/>
              </a:rPr>
              <a:t>器</a:t>
            </a:r>
            <a:r>
              <a:rPr lang="en-US" altLang="zh-TW" dirty="0" smtClean="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MLX90614 </a:t>
            </a:r>
            <a:r>
              <a:rPr lang="zh-TW" altLang="zh-TW" dirty="0">
                <a:latin typeface="標楷體" panose="03000509000000000000" pitchFamily="65" charset="-120"/>
                <a:ea typeface="標楷體" panose="03000509000000000000" pitchFamily="65" charset="-120"/>
              </a:rPr>
              <a:t>是一款外熱電堆感應器</a:t>
            </a:r>
            <a:r>
              <a:rPr lang="en-US" altLang="zh-TW" dirty="0">
                <a:latin typeface="標楷體" panose="03000509000000000000" pitchFamily="65" charset="-120"/>
                <a:ea typeface="標楷體" panose="03000509000000000000" pitchFamily="65" charset="-120"/>
              </a:rPr>
              <a:t> MLX81101 </a:t>
            </a:r>
            <a:r>
              <a:rPr lang="zh-TW" altLang="zh-TW" dirty="0">
                <a:latin typeface="標楷體" panose="03000509000000000000" pitchFamily="65" charset="-120"/>
                <a:ea typeface="標楷體" panose="03000509000000000000" pitchFamily="65" charset="-120"/>
              </a:rPr>
              <a:t>專為適用於這款感應器輸出而設計的信號處理晶片</a:t>
            </a:r>
            <a:r>
              <a:rPr lang="en-US" altLang="zh-TW" dirty="0">
                <a:latin typeface="標楷體" panose="03000509000000000000" pitchFamily="65" charset="-120"/>
                <a:ea typeface="標楷體" panose="03000509000000000000" pitchFamily="65" charset="-120"/>
              </a:rPr>
              <a:t> MLX90302</a:t>
            </a:r>
            <a:r>
              <a:rPr lang="zh-TW" altLang="zh-TW" dirty="0">
                <a:latin typeface="標楷體" panose="03000509000000000000" pitchFamily="65" charset="-120"/>
                <a:ea typeface="標楷體" panose="03000509000000000000" pitchFamily="65" charset="-120"/>
              </a:rPr>
              <a:t>。工作度</a:t>
            </a:r>
            <a:r>
              <a:rPr lang="en-US" altLang="zh-TW" dirty="0">
                <a:latin typeface="標楷體" panose="03000509000000000000" pitchFamily="65" charset="-120"/>
                <a:ea typeface="標楷體" panose="03000509000000000000" pitchFamily="65" charset="-120"/>
              </a:rPr>
              <a:t>:-40°C~+</a:t>
            </a:r>
            <a:r>
              <a:rPr lang="en-US" altLang="zh-TW" dirty="0" smtClean="0">
                <a:latin typeface="標楷體" panose="03000509000000000000" pitchFamily="65" charset="-120"/>
                <a:ea typeface="標楷體" panose="03000509000000000000" pitchFamily="65" charset="-120"/>
              </a:rPr>
              <a:t>125°C</a:t>
            </a:r>
            <a:r>
              <a:rPr lang="zh-TW" altLang="zh-TW" dirty="0">
                <a:latin typeface="標楷體" panose="03000509000000000000" pitchFamily="65" charset="-120"/>
                <a:ea typeface="標楷體" panose="03000509000000000000" pitchFamily="65" charset="-120"/>
              </a:rPr>
              <a:t>，通訊介面</a:t>
            </a:r>
            <a:r>
              <a:rPr lang="en-US" altLang="zh-TW" dirty="0">
                <a:latin typeface="標楷體" panose="03000509000000000000" pitchFamily="65" charset="-120"/>
                <a:ea typeface="標楷體" panose="03000509000000000000" pitchFamily="65" charset="-120"/>
              </a:rPr>
              <a:t>(I2C)</a:t>
            </a:r>
            <a:r>
              <a:rPr lang="zh-TW"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1388" y="83953"/>
            <a:ext cx="2359426" cy="524422"/>
          </a:xfrm>
          <a:prstGeom prst="rect">
            <a:avLst/>
          </a:prstGeom>
        </p:spPr>
      </p:pic>
    </p:spTree>
    <p:extLst>
      <p:ext uri="{BB962C8B-B14F-4D97-AF65-F5344CB8AC3E}">
        <p14:creationId xmlns:p14="http://schemas.microsoft.com/office/powerpoint/2010/main" val="249835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70048" y="166780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次</a:t>
            </a:r>
            <a:r>
              <a:rPr kumimoji="1" lang="zh-TW" altLang="en-US" sz="2400" b="1" dirty="0">
                <a:solidFill>
                  <a:schemeClr val="bg1"/>
                </a:solidFill>
                <a:latin typeface="微軟正黑體"/>
                <a:ea typeface="微軟正黑體"/>
                <a:cs typeface="微軟正黑體"/>
              </a:rPr>
              <a:t>數</a:t>
            </a:r>
            <a:r>
              <a:rPr kumimoji="1" lang="zh-TW" altLang="en-US" sz="2400" b="1" dirty="0" smtClean="0">
                <a:solidFill>
                  <a:schemeClr val="bg1"/>
                </a:solidFill>
                <a:latin typeface="微軟正黑體"/>
                <a:ea typeface="微軟正黑體"/>
                <a:cs typeface="微軟正黑體"/>
              </a:rPr>
              <a:t>感測器</a:t>
            </a:r>
            <a:endParaRPr kumimoji="1" lang="en-US" altLang="zh-TW" sz="2400" b="1" dirty="0" smtClean="0">
              <a:solidFill>
                <a:schemeClr val="bg1"/>
              </a:solidFill>
              <a:latin typeface="微軟正黑體"/>
              <a:ea typeface="微軟正黑體"/>
              <a:cs typeface="微軟正黑體"/>
            </a:endParaRPr>
          </a:p>
        </p:txBody>
      </p:sp>
      <p:sp>
        <p:nvSpPr>
          <p:cNvPr id="41" name="圓角矩形 40"/>
          <p:cNvSpPr/>
          <p:nvPr/>
        </p:nvSpPr>
        <p:spPr>
          <a:xfrm>
            <a:off x="4694260" y="548208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震</a:t>
            </a:r>
            <a:r>
              <a:rPr kumimoji="1" lang="zh-TW" altLang="en-US" sz="2400" b="1" dirty="0">
                <a:solidFill>
                  <a:schemeClr val="bg1"/>
                </a:solidFill>
                <a:latin typeface="微軟正黑體"/>
                <a:ea typeface="微軟正黑體"/>
                <a:cs typeface="微軟正黑體"/>
              </a:rPr>
              <a:t>動</a:t>
            </a:r>
            <a:r>
              <a:rPr kumimoji="1" lang="zh-TW" altLang="en-US" sz="2400" b="1" dirty="0" smtClean="0">
                <a:solidFill>
                  <a:schemeClr val="bg1"/>
                </a:solidFill>
                <a:latin typeface="微軟正黑體"/>
                <a:ea typeface="微軟正黑體"/>
                <a:cs typeface="微軟正黑體"/>
              </a:rPr>
              <a:t>感</a:t>
            </a:r>
            <a:r>
              <a:rPr kumimoji="1" lang="zh-TW" altLang="en-US" sz="2400" b="1" dirty="0">
                <a:solidFill>
                  <a:schemeClr val="bg1"/>
                </a:solidFill>
                <a:latin typeface="微軟正黑體"/>
                <a:ea typeface="微軟正黑體"/>
                <a:cs typeface="微軟正黑體"/>
              </a:rPr>
              <a:t>溫器</a:t>
            </a:r>
            <a:endParaRPr kumimoji="1" lang="en-US" altLang="zh-TW" sz="2400" b="1" dirty="0">
              <a:solidFill>
                <a:schemeClr val="bg1"/>
              </a:solidFill>
              <a:latin typeface="微軟正黑體"/>
              <a:ea typeface="微軟正黑體"/>
              <a:cs typeface="微軟正黑體"/>
            </a:endParaRPr>
          </a:p>
        </p:txBody>
      </p:sp>
      <p:sp>
        <p:nvSpPr>
          <p:cNvPr id="12" name="圓角矩形 11"/>
          <p:cNvSpPr/>
          <p:nvPr/>
        </p:nvSpPr>
        <p:spPr>
          <a:xfrm>
            <a:off x="8273867" y="1460648"/>
            <a:ext cx="2496709"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err="1" smtClean="0">
                <a:solidFill>
                  <a:schemeClr val="bg1"/>
                </a:solidFill>
                <a:latin typeface="微軟正黑體"/>
                <a:ea typeface="微軟正黑體"/>
                <a:cs typeface="微軟正黑體"/>
              </a:rPr>
              <a:t>LoRa</a:t>
            </a:r>
            <a:r>
              <a:rPr kumimoji="1" lang="zh-TW" altLang="en-US" sz="2400" b="1" dirty="0" smtClean="0">
                <a:solidFill>
                  <a:schemeClr val="bg1"/>
                </a:solidFill>
                <a:latin typeface="微軟正黑體"/>
                <a:ea typeface="微軟正黑體"/>
                <a:cs typeface="微軟正黑體"/>
              </a:rPr>
              <a:t>通訊</a:t>
            </a:r>
            <a:r>
              <a:rPr kumimoji="1" lang="zh-TW" altLang="en-US" sz="2400" b="1" dirty="0">
                <a:solidFill>
                  <a:schemeClr val="bg1"/>
                </a:solidFill>
                <a:latin typeface="微軟正黑體"/>
                <a:ea typeface="微軟正黑體"/>
                <a:cs typeface="微軟正黑體"/>
              </a:rPr>
              <a:t>模組</a:t>
            </a:r>
            <a:endParaRPr kumimoji="1" lang="en-US" altLang="zh-TW" sz="2400" b="1" dirty="0">
              <a:solidFill>
                <a:schemeClr val="bg1"/>
              </a:solidFill>
              <a:latin typeface="微軟正黑體"/>
              <a:ea typeface="微軟正黑體"/>
              <a:cs typeface="微軟正黑體"/>
            </a:endParaRPr>
          </a:p>
        </p:txBody>
      </p:sp>
      <p:sp>
        <p:nvSpPr>
          <p:cNvPr id="5" name="文字方塊 4"/>
          <p:cNvSpPr txBox="1"/>
          <p:nvPr/>
        </p:nvSpPr>
        <p:spPr>
          <a:xfrm>
            <a:off x="8115605" y="4130090"/>
            <a:ext cx="2742893" cy="1754326"/>
          </a:xfrm>
          <a:prstGeom prst="rect">
            <a:avLst/>
          </a:prstGeom>
          <a:noFill/>
        </p:spPr>
        <p:txBody>
          <a:bodyPr wrap="square" rtlCol="0">
            <a:spAutoFit/>
          </a:bodyPr>
          <a:lstStyle/>
          <a:p>
            <a:r>
              <a:rPr lang="en-US" altLang="zh-TW" dirty="0" err="1">
                <a:latin typeface="標楷體" panose="03000509000000000000" pitchFamily="65" charset="-120"/>
                <a:ea typeface="標楷體" panose="03000509000000000000" pitchFamily="65" charset="-120"/>
              </a:rPr>
              <a:t>LoRa</a:t>
            </a:r>
            <a:r>
              <a:rPr lang="zh-TW" altLang="zh-TW" dirty="0">
                <a:latin typeface="標楷體" panose="03000509000000000000" pitchFamily="65" charset="-120"/>
                <a:ea typeface="標楷體" panose="03000509000000000000" pitchFamily="65" charset="-120"/>
              </a:rPr>
              <a:t>無線技術的出現，改變了關於傳輸距離與功耗的折衷考慮方式，不僅可以實現遠距離傳輸，並且同時兼具低功耗、低成本的優點。</a:t>
            </a:r>
            <a:r>
              <a:rPr lang="en-US" altLang="zh-TW" dirty="0">
                <a:latin typeface="標楷體" panose="03000509000000000000" pitchFamily="65" charset="-120"/>
                <a:ea typeface="標楷體" panose="03000509000000000000" pitchFamily="65" charset="-120"/>
              </a:rPr>
              <a:t>(UART</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7" name="矩形 6"/>
          <p:cNvSpPr/>
          <p:nvPr/>
        </p:nvSpPr>
        <p:spPr>
          <a:xfrm>
            <a:off x="296385" y="4176168"/>
            <a:ext cx="3666308" cy="1754326"/>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動作</a:t>
            </a:r>
            <a:r>
              <a:rPr lang="zh-TW" altLang="zh-TW" dirty="0">
                <a:latin typeface="標楷體" panose="03000509000000000000" pitchFamily="65" charset="-120"/>
                <a:ea typeface="標楷體" panose="03000509000000000000" pitchFamily="65" charset="-120"/>
              </a:rPr>
              <a:t>次數感測器</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具有一對紅外線發射與接收管，發射管發射出一定頻率的紅外線，可通過電位器旋鈕調節檢測距離，有效距離範圍</a:t>
            </a:r>
            <a:r>
              <a:rPr lang="en-US" altLang="zh-TW" dirty="0">
                <a:latin typeface="標楷體" panose="03000509000000000000" pitchFamily="65" charset="-120"/>
                <a:ea typeface="標楷體" panose="03000509000000000000" pitchFamily="65" charset="-120"/>
              </a:rPr>
              <a:t> 2</a:t>
            </a:r>
            <a:r>
              <a:rPr lang="zh-TW" altLang="zh-TW"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30cm</a:t>
            </a:r>
            <a:r>
              <a:rPr lang="zh-TW" altLang="zh-TW" dirty="0">
                <a:latin typeface="標楷體" panose="03000509000000000000" pitchFamily="65" charset="-120"/>
                <a:ea typeface="標楷體" panose="03000509000000000000" pitchFamily="65" charset="-120"/>
              </a:rPr>
              <a:t>，工作電壓為</a:t>
            </a:r>
            <a:r>
              <a:rPr lang="en-US" altLang="zh-TW" dirty="0">
                <a:latin typeface="標楷體" panose="03000509000000000000" pitchFamily="65" charset="-120"/>
                <a:ea typeface="標楷體" panose="03000509000000000000" pitchFamily="65" charset="-120"/>
              </a:rPr>
              <a:t>3.3V-5V</a:t>
            </a:r>
            <a:r>
              <a:rPr lang="zh-TW" altLang="zh-TW" dirty="0">
                <a:latin typeface="標楷體" panose="03000509000000000000" pitchFamily="65" charset="-120"/>
                <a:ea typeface="標楷體" panose="03000509000000000000" pitchFamily="65" charset="-120"/>
              </a:rPr>
              <a:t>，通訊介面</a:t>
            </a:r>
            <a:r>
              <a:rPr lang="en-US" altLang="zh-TW" dirty="0">
                <a:latin typeface="標楷體" panose="03000509000000000000" pitchFamily="65" charset="-120"/>
                <a:ea typeface="標楷體" panose="03000509000000000000" pitchFamily="65" charset="-120"/>
              </a:rPr>
              <a:t>(GPIO)</a:t>
            </a:r>
            <a:r>
              <a:rPr lang="zh-TW"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5" name="矩形 14"/>
          <p:cNvSpPr/>
          <p:nvPr/>
        </p:nvSpPr>
        <p:spPr>
          <a:xfrm>
            <a:off x="4374217" y="1979920"/>
            <a:ext cx="2984720" cy="1200329"/>
          </a:xfrm>
          <a:prstGeom prst="rect">
            <a:avLst/>
          </a:prstGeom>
        </p:spPr>
        <p:txBody>
          <a:bodyPr wrap="square">
            <a:spAutoFit/>
          </a:bodyPr>
          <a:lstStyle/>
          <a:p>
            <a:r>
              <a:rPr lang="zh-TW" altLang="en-US" dirty="0" smtClean="0">
                <a:latin typeface="標楷體" panose="03000509000000000000" pitchFamily="65" charset="-120"/>
                <a:ea typeface="標楷體" panose="03000509000000000000" pitchFamily="65" charset="-120"/>
              </a:rPr>
              <a:t>    </a:t>
            </a:r>
            <a:r>
              <a:rPr lang="zh-TW" altLang="zh-TW" dirty="0" smtClean="0">
                <a:latin typeface="標楷體" panose="03000509000000000000" pitchFamily="65" charset="-120"/>
                <a:ea typeface="標楷體" panose="03000509000000000000" pitchFamily="65" charset="-120"/>
              </a:rPr>
              <a:t>震動</a:t>
            </a:r>
            <a:r>
              <a:rPr lang="zh-TW" altLang="zh-TW" dirty="0">
                <a:latin typeface="標楷體" panose="03000509000000000000" pitchFamily="65" charset="-120"/>
                <a:ea typeface="標楷體" panose="03000509000000000000" pitchFamily="65" charset="-120"/>
              </a:rPr>
              <a:t>感測模組</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採用滾珠方向傾斜角度</a:t>
            </a:r>
            <a:r>
              <a:rPr lang="en-US" altLang="zh-TW" dirty="0">
                <a:latin typeface="標楷體" panose="03000509000000000000" pitchFamily="65" charset="-120"/>
                <a:ea typeface="標楷體" panose="03000509000000000000" pitchFamily="65" charset="-120"/>
              </a:rPr>
              <a:t>hd-101</a:t>
            </a:r>
            <a:r>
              <a:rPr lang="zh-TW" altLang="zh-TW" dirty="0">
                <a:latin typeface="標楷體" panose="03000509000000000000" pitchFamily="65" charset="-120"/>
                <a:ea typeface="標楷體" panose="03000509000000000000" pitchFamily="65" charset="-120"/>
              </a:rPr>
              <a:t>，透過感測傾斜角度的變化輸出數位訊號。</a:t>
            </a:r>
            <a:endParaRPr lang="zh-TW" altLang="en-US" dirty="0">
              <a:latin typeface="標楷體" panose="03000509000000000000" pitchFamily="65" charset="-120"/>
              <a:ea typeface="標楷體" panose="03000509000000000000" pitchFamily="65" charset="-120"/>
            </a:endParaRPr>
          </a:p>
        </p:txBody>
      </p:sp>
      <p:pic>
        <p:nvPicPr>
          <p:cNvPr id="13" name="圖片 12"/>
          <p:cNvPicPr>
            <a:picLocks noChangeAspect="1"/>
          </p:cNvPicPr>
          <p:nvPr/>
        </p:nvPicPr>
        <p:blipFill>
          <a:blip r:embed="rId2">
            <a:clrChange>
              <a:clrFrom>
                <a:srgbClr val="FFFFFF"/>
              </a:clrFrom>
              <a:clrTo>
                <a:srgbClr val="FFFFFF">
                  <a:alpha val="0"/>
                </a:srgbClr>
              </a:clrTo>
            </a:clrChange>
          </a:blip>
          <a:stretch>
            <a:fillRect/>
          </a:stretch>
        </p:blipFill>
        <p:spPr>
          <a:xfrm>
            <a:off x="1054594" y="2333547"/>
            <a:ext cx="2149891" cy="1796543"/>
          </a:xfrm>
          <a:prstGeom prst="rect">
            <a:avLst/>
          </a:prstGeom>
        </p:spPr>
      </p:pic>
      <p:pic>
        <p:nvPicPr>
          <p:cNvPr id="14" name="圖片 13"/>
          <p:cNvPicPr>
            <a:picLocks noChangeAspect="1"/>
          </p:cNvPicPr>
          <p:nvPr/>
        </p:nvPicPr>
        <p:blipFill>
          <a:blip r:embed="rId3">
            <a:clrChange>
              <a:clrFrom>
                <a:srgbClr val="FFFFFF"/>
              </a:clrFrom>
              <a:clrTo>
                <a:srgbClr val="FFFFFF">
                  <a:alpha val="0"/>
                </a:srgbClr>
              </a:clrTo>
            </a:clrChange>
          </a:blip>
          <a:stretch>
            <a:fillRect/>
          </a:stretch>
        </p:blipFill>
        <p:spPr>
          <a:xfrm>
            <a:off x="4884807" y="3654533"/>
            <a:ext cx="1737889" cy="1456069"/>
          </a:xfrm>
          <a:prstGeom prst="rect">
            <a:avLst/>
          </a:prstGeom>
        </p:spPr>
      </p:pic>
      <p:pic>
        <p:nvPicPr>
          <p:cNvPr id="16" name="圖片 15"/>
          <p:cNvPicPr>
            <a:picLocks noChangeAspect="1"/>
          </p:cNvPicPr>
          <p:nvPr/>
        </p:nvPicPr>
        <p:blipFill>
          <a:blip r:embed="rId4"/>
          <a:stretch>
            <a:fillRect/>
          </a:stretch>
        </p:blipFill>
        <p:spPr>
          <a:xfrm>
            <a:off x="8524493" y="2187081"/>
            <a:ext cx="1760570" cy="1735848"/>
          </a:xfrm>
          <a:prstGeom prst="rect">
            <a:avLst/>
          </a:prstGeom>
        </p:spPr>
      </p:pic>
      <p:pic>
        <p:nvPicPr>
          <p:cNvPr id="17" name="圖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78785" y="0"/>
            <a:ext cx="2359426" cy="524422"/>
          </a:xfrm>
          <a:prstGeom prst="rect">
            <a:avLst/>
          </a:prstGeom>
        </p:spPr>
      </p:pic>
    </p:spTree>
    <p:extLst>
      <p:ext uri="{BB962C8B-B14F-4D97-AF65-F5344CB8AC3E}">
        <p14:creationId xmlns:p14="http://schemas.microsoft.com/office/powerpoint/2010/main" val="153611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20724" y="201967"/>
            <a:ext cx="10795001" cy="738561"/>
          </a:xfrm>
        </p:spPr>
        <p:txBody>
          <a:bodyPr>
            <a:normAutofit/>
          </a:bodyPr>
          <a:lstStyle/>
          <a:p>
            <a:pPr algn="ctr"/>
            <a:r>
              <a:rPr lang="zh-TW" altLang="en-US" dirty="0" smtClean="0"/>
              <a:t>製作過程示意圖</a:t>
            </a:r>
            <a:endParaRPr lang="zh-TW" altLang="en-US" dirty="0"/>
          </a:p>
        </p:txBody>
      </p:sp>
      <p:pic>
        <p:nvPicPr>
          <p:cNvPr id="5" name="Picture 2" descr="C:\Users\boyo\Desktop\82665.jpg"/>
          <p:cNvPicPr>
            <a:picLocks noChangeAspect="1" noChangeArrowheads="1"/>
          </p:cNvPicPr>
          <p:nvPr/>
        </p:nvPicPr>
        <p:blipFill>
          <a:blip r:embed="rId2" cstate="print"/>
          <a:srcRect/>
          <a:stretch>
            <a:fillRect/>
          </a:stretch>
        </p:blipFill>
        <p:spPr bwMode="auto">
          <a:xfrm>
            <a:off x="300446" y="1645920"/>
            <a:ext cx="4843917" cy="4467463"/>
          </a:xfrm>
          <a:prstGeom prst="rect">
            <a:avLst/>
          </a:prstGeom>
          <a:noFill/>
        </p:spPr>
      </p:pic>
      <p:pic>
        <p:nvPicPr>
          <p:cNvPr id="6" name="Picture 3" descr="C:\Users\boyo\Desktop\82668.jpg"/>
          <p:cNvPicPr>
            <a:picLocks noChangeAspect="1" noChangeArrowheads="1"/>
          </p:cNvPicPr>
          <p:nvPr/>
        </p:nvPicPr>
        <p:blipFill>
          <a:blip r:embed="rId3" cstate="print"/>
          <a:srcRect/>
          <a:stretch>
            <a:fillRect/>
          </a:stretch>
        </p:blipFill>
        <p:spPr bwMode="auto">
          <a:xfrm>
            <a:off x="5168662" y="1645920"/>
            <a:ext cx="4979334" cy="4467498"/>
          </a:xfrm>
          <a:prstGeom prst="rect">
            <a:avLst/>
          </a:prstGeom>
          <a:noFill/>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9947" y="46825"/>
            <a:ext cx="2359426" cy="524422"/>
          </a:xfrm>
          <a:prstGeom prst="rect">
            <a:avLst/>
          </a:prstGeom>
        </p:spPr>
      </p:pic>
      <p:sp>
        <p:nvSpPr>
          <p:cNvPr id="8" name="向右箭號 7"/>
          <p:cNvSpPr/>
          <p:nvPr/>
        </p:nvSpPr>
        <p:spPr>
          <a:xfrm rot="10800000">
            <a:off x="10202091" y="1750423"/>
            <a:ext cx="731520" cy="600891"/>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1036234" y="1698172"/>
            <a:ext cx="824841" cy="4963886"/>
          </a:xfrm>
          <a:prstGeom prst="rect">
            <a:avLst/>
          </a:prstGeom>
          <a:noFill/>
        </p:spPr>
        <p:txBody>
          <a:bodyPr vert="eaVert" wrap="square" rtlCol="0">
            <a:spAutoFit/>
          </a:bodyPr>
          <a:lstStyle/>
          <a:p>
            <a:pPr>
              <a:lnSpc>
                <a:spcPct val="130000"/>
              </a:lnSpc>
            </a:pPr>
            <a:r>
              <a:rPr lang="zh-TW" altLang="en-US" sz="3200" b="1" dirty="0" smtClean="0">
                <a:latin typeface="Arial" panose="020B0604020202020204" pitchFamily="34" charset="0"/>
                <a:ea typeface="微软雅黑" panose="020B0503020204020204" pitchFamily="34" charset="-122"/>
              </a:rPr>
              <a:t>此為製作過程的圖片</a:t>
            </a:r>
          </a:p>
        </p:txBody>
      </p:sp>
    </p:spTree>
    <p:extLst>
      <p:ext uri="{BB962C8B-B14F-4D97-AF65-F5344CB8AC3E}">
        <p14:creationId xmlns:p14="http://schemas.microsoft.com/office/powerpoint/2010/main" val="2827226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實際操作示意圖</a:t>
            </a:r>
            <a:endParaRPr lang="zh-TW" altLang="en-US" dirty="0"/>
          </a:p>
        </p:txBody>
      </p:sp>
      <p:pic>
        <p:nvPicPr>
          <p:cNvPr id="3074" name="Picture 2" descr="C:\Users\boyo\Desktop\82644.jpg"/>
          <p:cNvPicPr>
            <a:picLocks noChangeAspect="1" noChangeArrowheads="1"/>
          </p:cNvPicPr>
          <p:nvPr/>
        </p:nvPicPr>
        <p:blipFill>
          <a:blip r:embed="rId2" cstate="print"/>
          <a:srcRect/>
          <a:stretch>
            <a:fillRect/>
          </a:stretch>
        </p:blipFill>
        <p:spPr bwMode="auto">
          <a:xfrm>
            <a:off x="339633" y="1669003"/>
            <a:ext cx="4820195" cy="4431352"/>
          </a:xfrm>
          <a:prstGeom prst="rect">
            <a:avLst/>
          </a:prstGeom>
          <a:noFill/>
        </p:spPr>
      </p:pic>
      <p:pic>
        <p:nvPicPr>
          <p:cNvPr id="3075" name="Picture 3" descr="C:\Users\boyo\Desktop\82648.jpg"/>
          <p:cNvPicPr>
            <a:picLocks noChangeAspect="1" noChangeArrowheads="1"/>
          </p:cNvPicPr>
          <p:nvPr/>
        </p:nvPicPr>
        <p:blipFill>
          <a:blip r:embed="rId3" cstate="print"/>
          <a:srcRect/>
          <a:stretch>
            <a:fillRect/>
          </a:stretch>
        </p:blipFill>
        <p:spPr bwMode="auto">
          <a:xfrm>
            <a:off x="5185952" y="1689803"/>
            <a:ext cx="4963887" cy="4392201"/>
          </a:xfrm>
          <a:prstGeom prst="rect">
            <a:avLst/>
          </a:prstGeom>
          <a:noFill/>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4638" y="0"/>
            <a:ext cx="2359426" cy="524422"/>
          </a:xfrm>
          <a:prstGeom prst="rect">
            <a:avLst/>
          </a:prstGeom>
        </p:spPr>
      </p:pic>
      <p:sp>
        <p:nvSpPr>
          <p:cNvPr id="12" name="向右箭號 11"/>
          <p:cNvSpPr/>
          <p:nvPr/>
        </p:nvSpPr>
        <p:spPr>
          <a:xfrm rot="10800000">
            <a:off x="10202091" y="1750423"/>
            <a:ext cx="731520" cy="600891"/>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0956212" y="1698172"/>
            <a:ext cx="904863" cy="4963886"/>
          </a:xfrm>
          <a:prstGeom prst="rect">
            <a:avLst/>
          </a:prstGeom>
          <a:noFill/>
        </p:spPr>
        <p:txBody>
          <a:bodyPr vert="eaVert" wrap="square" rtlCol="0">
            <a:spAutoFit/>
          </a:bodyPr>
          <a:lstStyle/>
          <a:p>
            <a:pPr>
              <a:lnSpc>
                <a:spcPct val="130000"/>
              </a:lnSpc>
            </a:pPr>
            <a:r>
              <a:rPr lang="zh-TW" altLang="en-US" sz="3600" b="1" dirty="0" smtClean="0">
                <a:latin typeface="Arial" panose="020B0604020202020204" pitchFamily="34" charset="0"/>
                <a:ea typeface="微软雅黑" panose="020B0503020204020204" pitchFamily="34" charset="-122"/>
              </a:rPr>
              <a:t>此為測試過程圖片</a:t>
            </a:r>
          </a:p>
        </p:txBody>
      </p:sp>
    </p:spTree>
    <p:extLst>
      <p:ext uri="{BB962C8B-B14F-4D97-AF65-F5344CB8AC3E}">
        <p14:creationId xmlns:p14="http://schemas.microsoft.com/office/powerpoint/2010/main" val="4292773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自定义 701">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C00000"/>
      </a:accent6>
      <a:hlink>
        <a:srgbClr val="00B0F0"/>
      </a:hlink>
      <a:folHlink>
        <a:srgbClr val="AFB2B4"/>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A000120150822A03KPBG</Template>
  <TotalTime>418</TotalTime>
  <Words>741</Words>
  <Application>Microsoft Office PowerPoint</Application>
  <PresentationFormat>寬螢幕</PresentationFormat>
  <Paragraphs>60</Paragraphs>
  <Slides>15</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15</vt:i4>
      </vt:variant>
    </vt:vector>
  </HeadingPairs>
  <TitlesOfParts>
    <vt:vector size="27" baseType="lpstr">
      <vt:lpstr>Adobe 繁黑體 Std B</vt:lpstr>
      <vt:lpstr>Arial Unicode MS</vt:lpstr>
      <vt:lpstr>微软雅黑</vt:lpstr>
      <vt:lpstr>宋体</vt:lpstr>
      <vt:lpstr>幼圆</vt:lpstr>
      <vt:lpstr>微軟正黑體</vt:lpstr>
      <vt:lpstr>標楷體</vt:lpstr>
      <vt:lpstr>Arial</vt:lpstr>
      <vt:lpstr>Baskerville Old Face</vt:lpstr>
      <vt:lpstr>Calibri</vt:lpstr>
      <vt:lpstr>Wingdings</vt:lpstr>
      <vt:lpstr>A000120140530A99PPBG</vt:lpstr>
      <vt:lpstr>智慧科技跨領域應用創意競賽 智慧工廠機台監控</vt:lpstr>
      <vt:lpstr>前言</vt:lpstr>
      <vt:lpstr>智慧機上盒運用</vt:lpstr>
      <vt:lpstr>作品系統架構圖</vt:lpstr>
      <vt:lpstr>製作原理與方法</vt:lpstr>
      <vt:lpstr>製作原理與方法</vt:lpstr>
      <vt:lpstr>製作原理與方法</vt:lpstr>
      <vt:lpstr>製作過程示意圖</vt:lpstr>
      <vt:lpstr>實際操作示意圖</vt:lpstr>
      <vt:lpstr>智慧機上盒模擬展示圖</vt:lpstr>
      <vt:lpstr>主控台畫面</vt:lpstr>
      <vt:lpstr>主控台畫面</vt:lpstr>
      <vt:lpstr>手機畫面</vt:lpstr>
      <vt:lpstr>樞紐分析圖</vt:lpstr>
      <vt:lpstr>模擬數據各項分析圖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单击此处添加您的标题文字</dc:title>
  <dc:creator>Administrator</dc:creator>
  <cp:lastModifiedBy>user</cp:lastModifiedBy>
  <cp:revision>29</cp:revision>
  <dcterms:created xsi:type="dcterms:W3CDTF">2015-12-15T16:07:07Z</dcterms:created>
  <dcterms:modified xsi:type="dcterms:W3CDTF">2019-05-08T12:52:49Z</dcterms:modified>
</cp:coreProperties>
</file>